
<file path=[Content_Types].xml><?xml version="1.0" encoding="utf-8"?>
<Types xmlns="http://schemas.openxmlformats.org/package/2006/content-types">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theme/theme1.xml" ContentType="application/vnd.openxmlformats-officedocument.theme+xml"/>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docProps/app.xml" ContentType="application/vnd.openxmlformats-officedocument.extended-propertie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Types>
</file>

<file path=_rels/.rels>&#65279;<?xml version="1.0" encoding="utf-8"?><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x="7560000" cy="10692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91" autoAdjust="0"/>
    <p:restoredTop sz="94675" autoAdjust="0"/>
  </p:normalViewPr>
  <p:slideViewPr>
    <p:cSldViewPr>
      <p:cViewPr varScale="1">
        <p:scale>
          <a:sx n="107" d="100"/>
          <a:sy n="107" d="100"/>
        </p:scale>
        <p:origin x="-1098"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&#65279;<?xml version="1.0" encoding="utf-8"?><Relationships xmlns="http://schemas.openxmlformats.org/package/2006/relationships"><Relationship Id="rId1" Type="http://schemas.openxmlformats.org/officeDocument/2006/relationships/tableStyles" Target="tableStyles.xml" /><Relationship Id="rId2" Type="http://schemas.openxmlformats.org/officeDocument/2006/relationships/viewProps" Target="viewProps.xml" /><Relationship Id="rId3" Type="http://schemas.openxmlformats.org/officeDocument/2006/relationships/presProps" Target="presProps.xml" /><Relationship Id="rId4" Type="http://schemas.openxmlformats.org/officeDocument/2006/relationships/theme" Target="theme/theme1.xml" /><Relationship Id="rId5" Type="http://schemas.openxmlformats.org/officeDocument/2006/relationships/slideMaster" Target="slideMasters/slideMaster1.xml" /><Relationship Id="rId6" Type="http://schemas.openxmlformats.org/officeDocument/2006/relationships/slide" Target="slides/slide1.xml" /><Relationship Id="rId7" Type="http://schemas.openxmlformats.org/officeDocument/2006/relationships/slide" Target="slides/slide2.xml" /><Relationship Id="rId8" Type="http://schemas.openxmlformats.org/officeDocument/2006/relationships/slide" Target="slides/slide3.xml" /><Relationship Id="rId9" Type="http://schemas.openxmlformats.org/officeDocument/2006/relationships/slide" Target="slides/slide4.xml" /><Relationship Id="rId10" Type="http://schemas.openxmlformats.org/officeDocument/2006/relationships/slide" Target="slides/slide5.xml" /><Relationship Id="rId11" Type="http://schemas.openxmlformats.org/officeDocument/2006/relationships/slide" Target="slides/slide6.xml" /><Relationship Id="rId12" Type="http://schemas.openxmlformats.org/officeDocument/2006/relationships/slide" Target="slides/slide7.xml" /><Relationship Id="rId13" Type="http://schemas.openxmlformats.org/officeDocument/2006/relationships/slide" Target="slides/slide8.xml" /><Relationship Id="rId14" Type="http://schemas.openxmlformats.org/officeDocument/2006/relationships/slide" Target="slides/slide9.xml" /><Relationship Id="rId15" Type="http://schemas.openxmlformats.org/officeDocument/2006/relationships/slide" Target="slides/slide10.xml" /><Relationship Id="rId16" Type="http://schemas.openxmlformats.org/officeDocument/2006/relationships/slide" Target="slides/slide11.xml" /><Relationship Id="rId17" Type="http://schemas.openxmlformats.org/officeDocument/2006/relationships/slide" Target="slides/slide12.xml" /><Relationship Id="rId18" Type="http://schemas.openxmlformats.org/officeDocument/2006/relationships/slide" Target="slides/slide13.xml" /></Relationships>
</file>

<file path=ppt/slideLayouts/_rels/slideLayout1.xml.rels>&#65279;<?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0.xml.rels>&#65279;<?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3.xml.rels>&#65279;<?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u-R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u-RU"/>
          </a:p>
        </p:txBody>
      </p:sp>
      <p:sp>
        <p:nvSpPr>
          <p:cNvPr id="4" name="Date Placeholder 3"/>
          <p:cNvSpPr>
            <a:spLocks noGrp="1"/>
          </p:cNvSpPr>
          <p:nvPr>
            <p:ph type="dt" sz="half" idx="10"/>
          </p:nvPr>
        </p:nvSpPr>
        <p:spPr/>
        <p:txBody>
          <a:bodyPr/>
          <a:lstStyle/>
          <a:p>
            <a:fld id="{BBCD0B08-7874-4091-A11F-B0CCB138CA98}" type="datetimeFigureOut">
              <a:rPr lang="ru-RU" smtClean="0"/>
              <a:t>15.04.2009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548980B-80A5-4AC9-8F15-D7D0FD0AEED9}"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10"/>
          </p:nvPr>
        </p:nvSpPr>
        <p:spPr/>
        <p:txBody>
          <a:bodyPr/>
          <a:lstStyle/>
          <a:p>
            <a:fld id="{BBCD0B08-7874-4091-A11F-B0CCB138CA98}" type="datetimeFigureOut">
              <a:rPr lang="ru-RU" smtClean="0"/>
              <a:t>15.04.2009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548980B-80A5-4AC9-8F15-D7D0FD0AEED9}"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u-R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10"/>
          </p:nvPr>
        </p:nvSpPr>
        <p:spPr/>
        <p:txBody>
          <a:bodyPr/>
          <a:lstStyle/>
          <a:p>
            <a:fld id="{BBCD0B08-7874-4091-A11F-B0CCB138CA98}" type="datetimeFigureOut">
              <a:rPr lang="ru-RU" smtClean="0"/>
              <a:t>15.04.2009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548980B-80A5-4AC9-8F15-D7D0FD0AEED9}"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10"/>
          </p:nvPr>
        </p:nvSpPr>
        <p:spPr/>
        <p:txBody>
          <a:bodyPr/>
          <a:lstStyle/>
          <a:p>
            <a:fld id="{BBCD0B08-7874-4091-A11F-B0CCB138CA98}" type="datetimeFigureOut">
              <a:rPr lang="ru-RU" smtClean="0"/>
              <a:t>15.04.2009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548980B-80A5-4AC9-8F15-D7D0FD0AEED9}"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u-R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CD0B08-7874-4091-A11F-B0CCB138CA98}" type="datetimeFigureOut">
              <a:rPr lang="ru-RU" smtClean="0"/>
              <a:t>15.04.2009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548980B-80A5-4AC9-8F15-D7D0FD0AEED9}"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5" name="Date Placeholder 4"/>
          <p:cNvSpPr>
            <a:spLocks noGrp="1"/>
          </p:cNvSpPr>
          <p:nvPr>
            <p:ph type="dt" sz="half" idx="10"/>
          </p:nvPr>
        </p:nvSpPr>
        <p:spPr/>
        <p:txBody>
          <a:bodyPr/>
          <a:lstStyle/>
          <a:p>
            <a:fld id="{BBCD0B08-7874-4091-A11F-B0CCB138CA98}" type="datetimeFigureOut">
              <a:rPr lang="ru-RU" smtClean="0"/>
              <a:t>15.04.2009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548980B-80A5-4AC9-8F15-D7D0FD0AEED9}"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u-R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7" name="Date Placeholder 6"/>
          <p:cNvSpPr>
            <a:spLocks noGrp="1"/>
          </p:cNvSpPr>
          <p:nvPr>
            <p:ph type="dt" sz="half" idx="10"/>
          </p:nvPr>
        </p:nvSpPr>
        <p:spPr/>
        <p:txBody>
          <a:bodyPr/>
          <a:lstStyle/>
          <a:p>
            <a:fld id="{BBCD0B08-7874-4091-A11F-B0CCB138CA98}" type="datetimeFigureOut">
              <a:rPr lang="ru-RU" smtClean="0"/>
              <a:t>15.04.2009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F548980B-80A5-4AC9-8F15-D7D0FD0AEED9}"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Date Placeholder 2"/>
          <p:cNvSpPr>
            <a:spLocks noGrp="1"/>
          </p:cNvSpPr>
          <p:nvPr>
            <p:ph type="dt" sz="half" idx="10"/>
          </p:nvPr>
        </p:nvSpPr>
        <p:spPr/>
        <p:txBody>
          <a:bodyPr/>
          <a:lstStyle/>
          <a:p>
            <a:fld id="{BBCD0B08-7874-4091-A11F-B0CCB138CA98}" type="datetimeFigureOut">
              <a:rPr lang="ru-RU" smtClean="0"/>
              <a:t>15.04.2009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548980B-80A5-4AC9-8F15-D7D0FD0AEED9}"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CD0B08-7874-4091-A11F-B0CCB138CA98}" type="datetimeFigureOut">
              <a:rPr lang="ru-RU" smtClean="0"/>
              <a:t>15.04.2009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F548980B-80A5-4AC9-8F15-D7D0FD0AEED9}"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u-R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CD0B08-7874-4091-A11F-B0CCB138CA98}" type="datetimeFigureOut">
              <a:rPr lang="ru-RU" smtClean="0"/>
              <a:t>15.04.2009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548980B-80A5-4AC9-8F15-D7D0FD0AEED9}"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u-R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CD0B08-7874-4091-A11F-B0CCB138CA98}" type="datetimeFigureOut">
              <a:rPr lang="ru-RU" smtClean="0"/>
              <a:t>15.04.2009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548980B-80A5-4AC9-8F15-D7D0FD0AEED9}" type="slidenum">
              <a:rPr lang="ru-RU" smtClean="0"/>
              <a:t>‹#›</a:t>
            </a:fld>
            <a:endParaRPr lang="ru-RU"/>
          </a:p>
        </p:txBody>
      </p:sp>
    </p:spTree>
  </p:cSld>
  <p:clrMapOvr>
    <a:masterClrMapping/>
  </p:clrMapOvr>
</p:sldLayout>
</file>

<file path=ppt/slideMasters/_rels/slideMaster1.xml.rels>&#65279;<?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ru-R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CD0B08-7874-4091-A11F-B0CCB138CA98}" type="datetimeFigureOut">
              <a:rPr lang="ru-RU" smtClean="0"/>
              <a:t>15.04.2009</a:t>
            </a:fld>
            <a:endParaRPr lang="ru-R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48980B-80A5-4AC9-8F15-D7D0FD0AEED9}"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00001.png" /><Relationship Id="rId3" Type="http://schemas.openxmlformats.org/officeDocument/2006/relationships/image" Target="../media/image00002.png" /></Relationships>
</file>

<file path=ppt/slides/_rels/slide10.xml.rels>&#65279;<?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00001.png" /></Relationships>
</file>

<file path=ppt/slides/_rels/slide11.xml.rels>&#65279;<?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00001.png" /></Relationships>
</file>

<file path=ppt/slides/_rels/slide12.xml.rels>&#65279;<?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00001.png" /></Relationships>
</file>

<file path=ppt/slides/_rels/slide13.xml.rels>&#65279;<?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00001.png" /></Relationships>
</file>

<file path=ppt/slides/_rels/slide2.xml.rels>&#65279;<?xml version="1.0" encoding="utf-8"?><Relationships xmlns="http://schemas.openxmlformats.org/package/2006/relationships"><Relationship Id="rId1" Type="http://schemas.openxmlformats.org/officeDocument/2006/relationships/slideLayout" Target="../slideLayouts/slideLayout7.xml" /></Relationships>
</file>

<file path=ppt/slides/_rels/slide3.xml.rels>&#65279;<?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00001.png" /><Relationship Id="rId3" Type="http://schemas.openxmlformats.org/officeDocument/2006/relationships/image" Target="../media/image00003.png" /></Relationships>
</file>

<file path=ppt/slides/_rels/slide4.xml.rels>&#65279;<?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00001.png" /></Relationships>
</file>

<file path=ppt/slides/_rels/slide5.xml.rels>&#65279;<?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00001.png" /><Relationship Id="rId3" Type="http://schemas.openxmlformats.org/officeDocument/2006/relationships/image" Target="../media/image00004.png" /><Relationship Id="rId4" Type="http://schemas.openxmlformats.org/officeDocument/2006/relationships/image" Target="../media/image00005.png" /><Relationship Id="rId5" Type="http://schemas.openxmlformats.org/officeDocument/2006/relationships/image" Target="../media/image00006.png" /></Relationships>
</file>

<file path=ppt/slides/_rels/slide6.xml.rels>&#65279;<?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00001.png" /><Relationship Id="rId3" Type="http://schemas.openxmlformats.org/officeDocument/2006/relationships/image" Target="../media/image00007.png" /><Relationship Id="rId4" Type="http://schemas.openxmlformats.org/officeDocument/2006/relationships/image" Target="../media/image00008.png" /><Relationship Id="rId5" Type="http://schemas.openxmlformats.org/officeDocument/2006/relationships/image" Target="../media/image00009.png" /><Relationship Id="rId6" Type="http://schemas.openxmlformats.org/officeDocument/2006/relationships/image" Target="../media/image00010.png" /><Relationship Id="rId7" Type="http://schemas.openxmlformats.org/officeDocument/2006/relationships/image" Target="../media/image00011.png" /><Relationship Id="rId8" Type="http://schemas.openxmlformats.org/officeDocument/2006/relationships/image" Target="../media/image00012.png" /><Relationship Id="rId9" Type="http://schemas.openxmlformats.org/officeDocument/2006/relationships/image" Target="../media/image00013.png" /><Relationship Id="rId10" Type="http://schemas.openxmlformats.org/officeDocument/2006/relationships/image" Target="../media/image00014.png" /><Relationship Id="rId11" Type="http://schemas.openxmlformats.org/officeDocument/2006/relationships/image" Target="../media/image00015.png" /></Relationships>
</file>

<file path=ppt/slides/_rels/slide7.xml.rels>&#65279;<?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00001.png" /><Relationship Id="rId3" Type="http://schemas.openxmlformats.org/officeDocument/2006/relationships/image" Target="../media/image00016.png" /><Relationship Id="rId4" Type="http://schemas.openxmlformats.org/officeDocument/2006/relationships/image" Target="../media/image00017.png" /><Relationship Id="rId5" Type="http://schemas.openxmlformats.org/officeDocument/2006/relationships/image" Target="../media/image00018.png" /><Relationship Id="rId6" Type="http://schemas.openxmlformats.org/officeDocument/2006/relationships/image" Target="../media/image00019.png" /><Relationship Id="rId7" Type="http://schemas.openxmlformats.org/officeDocument/2006/relationships/image" Target="../media/image00020.png" /><Relationship Id="rId8" Type="http://schemas.openxmlformats.org/officeDocument/2006/relationships/image" Target="../media/image00021.png" /><Relationship Id="rId9" Type="http://schemas.openxmlformats.org/officeDocument/2006/relationships/image" Target="../media/image00022.png" /><Relationship Id="rId10" Type="http://schemas.openxmlformats.org/officeDocument/2006/relationships/image" Target="../media/image00023.png" /></Relationships>
</file>

<file path=ppt/slides/_rels/slide8.xml.rels>&#65279;<?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00001.png" /></Relationships>
</file>

<file path=ppt/slides/_rels/slide9.xml.rels>&#65279;<?xml version="1.0" encoding="utf-8"?><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00001.png"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720000" y="432000"/>
            <a:ext cx="321840" cy="181800"/>
          </a:xfrm>
          <a:prstGeom prst="rect">
            <a:avLst/>
          </a:prstGeom>
          <a:noFill/>
        </p:spPr>
        <p:txBody>
          <a:bodyPr horzOverflow="clip" vertOverflow="clip" lIns="0" tIns="0" rIns="0" bIns="0" wrap="none" rtlCol="0" anchor="b" anchorCtr="0">
            <a:noAutofit/>
          </a:bodyPr>
          <a:lstStyle/>
          <a:p>
            <a:pPr>
              <a:lnSpc>
                <a:spcPct val="94000"/>
              </a:lnSpc>
            </a:pPr>
            <a:r>
              <a:rPr lang="en-US" sz="688" dirty="0" smtClean="0">
                <a:solidFill>
                  <a:srgbClr val="000000"/>
                </a:solidFill>
                <a:latin typeface="DIALux Report Font SemiBold" pitchFamily="18" charset="0"/>
                <a:cs typeface="DIALux Report Font SemiBold" pitchFamily="18" charset="0"/>
              </a:rPr>
              <a:t>Datum</a:t>
            </a:r>
          </a:p>
        </p:txBody>
      </p:sp>
      <p:sp>
        <p:nvSpPr>
          <p:cNvPr id="3" name="TextBox 3"/>
          <p:cNvSpPr txBox="1"/>
          <p:nvPr/>
        </p:nvSpPr>
        <p:spPr>
          <a:xfrm>
            <a:off x="1740960" y="432000"/>
            <a:ext cx="4127040" cy="181800"/>
          </a:xfrm>
          <a:prstGeom prst="rect">
            <a:avLst/>
          </a:prstGeom>
          <a:noFill/>
        </p:spPr>
        <p:txBody>
          <a:bodyPr horzOverflow="clip" vertOverflow="clip" lIns="0" tIns="0" rIns="0" bIns="0" wrap="none" rtlCol="0" anchor="b" anchorCtr="0">
            <a:noAutofit/>
          </a:bodyPr>
          <a:lstStyle/>
          <a:p>
            <a:pPr>
              <a:lnSpc>
                <a:spcPct val="94000"/>
              </a:lnSpc>
            </a:pPr>
            <a:r>
              <a:rPr lang="en-US" sz="688" dirty="0" smtClean="0">
                <a:solidFill>
                  <a:srgbClr val="000000"/>
                </a:solidFill>
                <a:latin typeface="DIALux Report Font Light" pitchFamily="18" charset="0"/>
                <a:cs typeface="DIALux Report Font Light" pitchFamily="18" charset="0"/>
              </a:rPr>
              <a:t>27-9-2021</a:t>
            </a:r>
          </a:p>
        </p:txBody>
      </p:sp>
      <p:pic>
        <p:nvPicPr>
          <p:cNvPr id="4" name="Picture 5" descr="Picture 5 description"/>
          <p:cNvPicPr>
            <a:picLocks noChangeAspect="1"/>
          </p:cNvPicPr>
          <p:nvPr/>
        </p:nvPicPr>
        <p:blipFill>
          <a:blip r:embed="rId2"/>
          <a:stretch>
            <a:fillRect/>
          </a:stretch>
        </p:blipFill>
        <p:spPr>
          <a:xfrm>
            <a:off x="5868000" y="432000"/>
            <a:ext cx="1260000" cy="16440840"/>
          </a:xfrm>
          <a:prstGeom prst="rect">
            <a:avLst/>
          </a:prstGeom>
          <a:noFill/>
        </p:spPr>
      </p:pic>
      <p:sp>
        <p:nvSpPr>
          <p:cNvPr id="5" name="TextBox 5"/>
          <p:cNvSpPr txBox="1"/>
          <p:nvPr/>
        </p:nvSpPr>
        <p:spPr>
          <a:xfrm>
            <a:off x="6912000" y="9381240"/>
            <a:ext cx="216000" cy="872280"/>
          </a:xfrm>
          <a:prstGeom prst="rect">
            <a:avLst/>
          </a:prstGeom>
          <a:noFill/>
        </p:spPr>
        <p:txBody>
          <a:bodyPr vert="vert270" horzOverflow="clip" vertOverflow="clip" lIns="0" tIns="0" rIns="0" bIns="0" wrap="none" rtlCol="0" anchor="b" anchorCtr="0">
            <a:noAutofit/>
          </a:bodyPr>
          <a:lstStyle/>
          <a:p>
            <a:pPr>
              <a:lnSpc>
                <a:spcPct val="94000"/>
              </a:lnSpc>
            </a:pPr>
            <a:r>
              <a:rPr lang="en-US" sz="688" dirty="0" smtClean="0">
                <a:solidFill>
                  <a:srgbClr val="000000"/>
                </a:solidFill>
                <a:latin typeface="DIALux Report Font Light" pitchFamily="18" charset="0"/>
                <a:cs typeface="DIALux Report Font Light" pitchFamily="18" charset="0"/>
              </a:rPr>
              <a:t>Created with DIALux</a:t>
            </a:r>
          </a:p>
        </p:txBody>
      </p:sp>
      <p:sp>
        <p:nvSpPr>
          <p:cNvPr id="6" name="TextBox 6"/>
          <p:cNvSpPr txBox="1"/>
          <p:nvPr/>
        </p:nvSpPr>
        <p:spPr>
          <a:xfrm>
            <a:off x="720000" y="10109520"/>
            <a:ext cx="4914000" cy="144000"/>
          </a:xfrm>
          <a:prstGeom prst="rect">
            <a:avLst/>
          </a:prstGeom>
          <a:noFill/>
        </p:spPr>
        <p:txBody>
          <a:bodyPr horzOverflow="clip" vertOverflow="clip" lIns="0" tIns="0" rIns="0" bIns="0"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
            </a:r>
          </a:p>
        </p:txBody>
      </p:sp>
      <p:pic>
        <p:nvPicPr>
          <p:cNvPr id="7" name="Picture 8" descr="Picture 8 description"/>
          <p:cNvPicPr>
            <a:picLocks noChangeAspect="1"/>
          </p:cNvPicPr>
          <p:nvPr/>
        </p:nvPicPr>
        <p:blipFill>
          <a:blip r:embed="rId3"/>
          <a:stretch>
            <a:fillRect/>
          </a:stretch>
        </p:blipFill>
        <p:spPr>
          <a:xfrm>
            <a:off x="720000" y="1308240"/>
            <a:ext cx="2203560" cy="3505320"/>
          </a:xfrm>
          <a:prstGeom prst="rect">
            <a:avLst/>
          </a:prstGeom>
          <a:noFill/>
        </p:spPr>
      </p:pic>
      <p:sp>
        <p:nvSpPr>
          <p:cNvPr id="8" name="TextBox 8"/>
          <p:cNvSpPr txBox="1"/>
          <p:nvPr/>
        </p:nvSpPr>
        <p:spPr>
          <a:xfrm>
            <a:off x="720000" y="5227560"/>
            <a:ext cx="4914000" cy="522000"/>
          </a:xfrm>
          <a:prstGeom prst="rect">
            <a:avLst/>
          </a:prstGeom>
          <a:noFill/>
        </p:spPr>
        <p:txBody>
          <a:bodyPr horzOverflow="clip" vertOverflow="clip" lIns="0" tIns="0" rIns="0" bIns="0" wrap="square" rtlCol="0" anchor="t" anchorCtr="0">
            <a:noAutofit/>
          </a:bodyPr>
          <a:lstStyle/>
          <a:p>
            <a:pPr>
              <a:lnSpc>
                <a:spcPct val="94000"/>
              </a:lnSpc>
            </a:pPr>
            <a:r>
              <a:rPr lang="en-US" sz="1377" dirty="0" smtClean="0">
                <a:solidFill>
                  <a:srgbClr val="000000"/>
                </a:solidFill>
                <a:latin typeface="DIALux Report Font SemiBold" pitchFamily="18" charset="0"/>
                <a:cs typeface="DIALux Report Font SemiBold" pitchFamily="18" charset="0"/>
              </a:rPr>
              <a:t>Warmerhuizen, Dailycool - 220060 - V1.0 </a:t>
            </a:r>
          </a:p>
        </p:txBody>
      </p:sp>
      <p:sp>
        <p:nvSpPr>
          <p:cNvPr id="9" name="TextBox 9"/>
          <p:cNvSpPr txBox="1"/>
          <p:nvPr/>
        </p:nvSpPr>
        <p:spPr>
          <a:xfrm>
            <a:off x="720000" y="5749560"/>
            <a:ext cx="4914000" cy="504000"/>
          </a:xfrm>
          <a:prstGeom prst="rect">
            <a:avLst/>
          </a:prstGeom>
          <a:noFill/>
        </p:spPr>
        <p:txBody>
          <a:bodyPr horzOverflow="clip" vertOverflow="clip" lIns="0" tIns="0" rIns="0" bIns="0" wrap="none" rtlCol="0" anchor="t" anchorCtr="0">
            <a:noAutofit/>
          </a:bodyPr>
          <a:lstStyle/>
          <a:p>
            <a:pPr>
              <a:lnSpc>
                <a:spcPct val="94000"/>
              </a:lnSpc>
            </a:pPr>
            <a:r>
              <a:rPr lang="en-US" sz="1131" dirty="0" smtClean="0">
                <a:solidFill>
                  <a:srgbClr val="000000"/>
                </a:solidFill>
                <a:latin typeface="DIALux Report Font Light" pitchFamily="18" charset="0"/>
                <a:cs typeface="DIALux Report Font Light" pitchFamily="18" charset="0"/>
              </a:rPr>
              <a:t/>
            </a:r>
          </a:p>
        </p:txBody>
      </p:sp>
      <p:sp>
        <p:nvSpPr>
          <p:cNvPr id="10" name="TextBox 10"/>
          <p:cNvSpPr txBox="1"/>
          <p:nvPr/>
        </p:nvSpPr>
        <p:spPr>
          <a:xfrm>
            <a:off x="720000" y="6253560"/>
            <a:ext cx="4914000" cy="1988640"/>
          </a:xfrm>
          <a:prstGeom prst="rect">
            <a:avLst/>
          </a:prstGeom>
          <a:noFill/>
        </p:spPr>
        <p:txBody>
          <a:bodyPr horzOverflow="clip" vertOverflow="clip" lIns="0" tIns="0" rIns="0" bIns="0"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
Note:
Omdat in de praktijk de omstandigheden waarin de armaturen presteren vrijwel altijd anders zijn dan de in deze berekening gekozen uitgangspunten, zijn afwijkingen in de opgegeven luminanties of verlichtingssterkte niet uitgesloten. Hierbij spelen andere ruimtelijke omstandigheden, armatuurposities, omgevingstemperatuur, toleranties in licht systemen (lichtbronnen en drivers), armaturen en overige componenten en tevens afwijkingen in voedingspanning een belangrijke rol.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720000" y="432000"/>
            <a:ext cx="6408000" cy="106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3" name="TextBox 3"/>
          <p:cNvSpPr txBox="1"/>
          <p:nvPr/>
        </p:nvSpPr>
        <p:spPr>
          <a:xfrm>
            <a:off x="720000" y="9669240"/>
            <a:ext cx="6408000" cy="5842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4" name="TextBox 4"/>
          <p:cNvSpPr txBox="1"/>
          <p:nvPr/>
        </p:nvSpPr>
        <p:spPr>
          <a:xfrm>
            <a:off x="720000" y="1497600"/>
            <a:ext cx="6408000" cy="207000"/>
          </a:xfrm>
          <a:prstGeom prst="rect">
            <a:avLst/>
          </a:prstGeom>
          <a:noFill/>
        </p:spPr>
        <p:txBody>
          <a:bodyPr horzOverflow="clip" vertOverflow="clip" lIns="0" tIns="0" rIns="0" bIns="0" wrap="square" rtlCol="0" anchor="t" anchorCtr="0">
            <a:noAutofit/>
          </a:bodyPr>
          <a:lstStyle/>
          <a:p>
            <a:pPr>
              <a:lnSpc>
                <a:spcPct val="94000"/>
              </a:lnSpc>
            </a:pPr>
            <a:r>
              <a:rPr lang="en-US" sz="1131" dirty="0" smtClean="0">
                <a:solidFill>
                  <a:srgbClr val="000000"/>
                </a:solidFill>
                <a:latin typeface="DIALux Report Font Light" pitchFamily="18" charset="0"/>
                <a:cs typeface="DIALux Report Font Light" pitchFamily="18" charset="0"/>
              </a:rPr>
              <a:t/>
            </a:r>
          </a:p>
        </p:txBody>
      </p:sp>
      <p:sp>
        <p:nvSpPr>
          <p:cNvPr id="5" name="TextBox 5"/>
          <p:cNvSpPr txBox="1"/>
          <p:nvPr/>
        </p:nvSpPr>
        <p:spPr>
          <a:xfrm>
            <a:off x="720000" y="1704600"/>
            <a:ext cx="6408000" cy="474120"/>
          </a:xfrm>
          <a:prstGeom prst="rect">
            <a:avLst/>
          </a:prstGeom>
          <a:noFill/>
        </p:spPr>
        <p:txBody>
          <a:bodyPr horzOverflow="clip" vertOverflow="clip" lIns="0" tIns="0" rIns="0" bIns="0" wrap="none" rtlCol="0" anchor="t" anchorCtr="0">
            <a:noAutofit/>
          </a:bodyPr>
          <a:lstStyle/>
          <a:p>
            <a:pPr>
              <a:lnSpc>
                <a:spcPct val="94000"/>
              </a:lnSpc>
            </a:pPr>
            <a:r>
              <a:rPr lang="en-US" sz="1377" dirty="0" smtClean="0">
                <a:solidFill>
                  <a:srgbClr val="000000"/>
                </a:solidFill>
                <a:latin typeface="DIALux Report Font SemiBold" pitchFamily="18" charset="0"/>
                <a:cs typeface="DIALux Report Font SemiBold" pitchFamily="18" charset="0"/>
              </a:rPr>
              <a:t>Woordenlijst</a:t>
            </a:r>
          </a:p>
        </p:txBody>
      </p:sp>
      <p:sp>
        <p:nvSpPr>
          <p:cNvPr id="6" name="TextBox 6"/>
          <p:cNvSpPr txBox="1"/>
          <p:nvPr/>
        </p:nvSpPr>
        <p:spPr>
          <a:xfrm>
            <a:off x="720000" y="2178720"/>
            <a:ext cx="6408000" cy="749052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7" name="TextBox 7"/>
          <p:cNvSpPr txBox="1"/>
          <p:nvPr/>
        </p:nvSpPr>
        <p:spPr>
          <a:xfrm>
            <a:off x="720000" y="432000"/>
            <a:ext cx="3276000" cy="106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8" name="TextBox 8"/>
          <p:cNvSpPr txBox="1"/>
          <p:nvPr/>
        </p:nvSpPr>
        <p:spPr>
          <a:xfrm>
            <a:off x="720000" y="432000"/>
            <a:ext cx="3276000" cy="324000"/>
          </a:xfrm>
          <a:prstGeom prst="rect">
            <a:avLst/>
          </a:prstGeom>
          <a:noFill/>
        </p:spPr>
        <p:txBody>
          <a:bodyPr horzOverflow="clip" vertOverflow="clip" lIns="0" tIns="54864" rIns="0" bIns="0" wrap="square" rtlCol="0" anchor="t" anchorCtr="0">
            <a:noAutofit/>
          </a:bodyPr>
          <a:lstStyle/>
          <a:p>
            <a:pPr>
              <a:lnSpc>
                <a:spcPct val="94000"/>
              </a:lnSpc>
            </a:pPr>
            <a:r>
              <a:rPr lang="en-US" sz="688" dirty="0" smtClean="0">
                <a:solidFill>
                  <a:srgbClr val="000000"/>
                </a:solidFill>
                <a:latin typeface="DIALux Report Font SemiBold" pitchFamily="18" charset="0"/>
                <a:cs typeface="DIALux Report Font SemiBold" pitchFamily="18" charset="0"/>
              </a:rPr>
              <a:t>Warmerhuizen, Dailycool - 220060 - V1.0 </a:t>
            </a:r>
          </a:p>
        </p:txBody>
      </p:sp>
      <p:pic>
        <p:nvPicPr>
          <p:cNvPr id="9" name="Picture 10" descr="Picture 10 description"/>
          <p:cNvPicPr>
            <a:picLocks noChangeAspect="1"/>
          </p:cNvPicPr>
          <p:nvPr/>
        </p:nvPicPr>
        <p:blipFill>
          <a:blip r:embed="rId2"/>
          <a:stretch>
            <a:fillRect/>
          </a:stretch>
        </p:blipFill>
        <p:spPr>
          <a:xfrm>
            <a:off x="5868000" y="432000"/>
            <a:ext cx="1260000" cy="16440840"/>
          </a:xfrm>
          <a:prstGeom prst="rect">
            <a:avLst/>
          </a:prstGeom>
          <a:noFill/>
        </p:spPr>
      </p:pic>
      <p:sp>
        <p:nvSpPr>
          <p:cNvPr id="10" name="TextBox 10"/>
          <p:cNvSpPr txBox="1"/>
          <p:nvPr/>
        </p:nvSpPr>
        <p:spPr>
          <a:xfrm>
            <a:off x="6552000" y="9669240"/>
            <a:ext cx="576000" cy="584280"/>
          </a:xfrm>
          <a:prstGeom prst="rect">
            <a:avLst/>
          </a:prstGeom>
          <a:noFill/>
        </p:spPr>
        <p:txBody>
          <a:bodyPr horzOverflow="clip" vertOverflow="clip" lIns="0" tIns="0" rIns="0" bIns="0" wrap="none" rtlCol="0" anchor="b" anchorCtr="0">
            <a:noAutofit/>
          </a:bodyPr>
          <a:lstStyle/>
          <a:p>
            <a:pPr algn="r">
              <a:lnSpc>
                <a:spcPct val="94000"/>
              </a:lnSpc>
            </a:pPr>
            <a:r>
              <a:rPr lang="en-US" sz="688" dirty="0" smtClean="0">
                <a:solidFill>
                  <a:srgbClr val="000000"/>
                </a:solidFill>
                <a:latin typeface="DIALux Report Font Light" pitchFamily="18" charset="0"/>
                <a:cs typeface="DIALux Report Font Light" pitchFamily="18" charset="0"/>
              </a:rPr>
              <a:t>10</a:t>
            </a:r>
          </a:p>
        </p:txBody>
      </p:sp>
      <p:sp>
        <p:nvSpPr>
          <p:cNvPr id="11" name="TextBox 11"/>
          <p:cNvSpPr txBox="1"/>
          <p:nvPr/>
        </p:nvSpPr>
        <p:spPr>
          <a:xfrm>
            <a:off x="720000" y="2178720"/>
            <a:ext cx="6408000" cy="98784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11" name="Line 11"/>
          <p:cNvCxnSpPr/>
          <p:nvPr/>
        </p:nvCxnSpPr>
        <p:spPr>
          <a:xfrm>
            <a:off x="720000" y="3166560"/>
            <a:ext cx="6408000" cy="0"/>
          </a:xfrm>
          <a:prstGeom prst="line">
            <a:avLst/>
          </a:prstGeom>
          <a:ln w="9144">
            <a:solidFill>
              <a:srgbClr val="000000"/>
            </a:solidFill>
            <a:prstDash val="solid"/>
          </a:ln>
        </p:spPr>
      </p:cxnSp>
      <p:sp>
        <p:nvSpPr>
          <p:cNvPr id="12" name="TextBox 12"/>
          <p:cNvSpPr txBox="1"/>
          <p:nvPr/>
        </p:nvSpPr>
        <p:spPr>
          <a:xfrm>
            <a:off x="720000" y="2178720"/>
            <a:ext cx="2160000" cy="98784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Lichtrendement</a:t>
            </a:r>
          </a:p>
        </p:txBody>
      </p:sp>
      <p:sp>
        <p:nvSpPr>
          <p:cNvPr id="13" name="TextBox 13"/>
          <p:cNvSpPr txBox="1"/>
          <p:nvPr/>
        </p:nvSpPr>
        <p:spPr>
          <a:xfrm>
            <a:off x="2880000" y="2178720"/>
            <a:ext cx="4248000" cy="98784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Verhouding van afgestraald lichtvermogen Φ [lm] tot elektrisch vermogen P [W] eenheid: lm/W. 
Deze verhouding kan voor de lamp of de led-module (lichtrendement van de lamp of module), de lamp of module met bedrijfsapparaat (lichtrendement systeem) en de complete armatuur (lichtrendement armatuur) worden gevormd.</a:t>
            </a:r>
          </a:p>
        </p:txBody>
      </p:sp>
      <p:sp>
        <p:nvSpPr>
          <p:cNvPr id="14" name="TextBox 14"/>
          <p:cNvSpPr txBox="1"/>
          <p:nvPr/>
        </p:nvSpPr>
        <p:spPr>
          <a:xfrm>
            <a:off x="720000" y="3166560"/>
            <a:ext cx="6408000" cy="14112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14" name="Line 14"/>
          <p:cNvCxnSpPr/>
          <p:nvPr/>
        </p:nvCxnSpPr>
        <p:spPr>
          <a:xfrm>
            <a:off x="720000" y="4577760"/>
            <a:ext cx="6408000" cy="0"/>
          </a:xfrm>
          <a:prstGeom prst="line">
            <a:avLst/>
          </a:prstGeom>
          <a:ln w="9144">
            <a:solidFill>
              <a:srgbClr val="000000"/>
            </a:solidFill>
            <a:prstDash val="solid"/>
          </a:ln>
        </p:spPr>
      </p:cxnSp>
      <p:sp>
        <p:nvSpPr>
          <p:cNvPr id="15" name="TextBox 15"/>
          <p:cNvSpPr txBox="1"/>
          <p:nvPr/>
        </p:nvSpPr>
        <p:spPr>
          <a:xfrm>
            <a:off x="720000" y="3166560"/>
            <a:ext cx="2160000" cy="141120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Lichtsterkte</a:t>
            </a:r>
          </a:p>
        </p:txBody>
      </p:sp>
      <p:sp>
        <p:nvSpPr>
          <p:cNvPr id="16" name="TextBox 16"/>
          <p:cNvSpPr txBox="1"/>
          <p:nvPr/>
        </p:nvSpPr>
        <p:spPr>
          <a:xfrm>
            <a:off x="2880000" y="3166560"/>
            <a:ext cx="4248000" cy="141120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Beschrijft de intensiteit van het licht in een bepaalde richting (zendergrootheid). Bij een lichtsterkte gaat het om de lichtstroom Φ, die in een bepaalde ruimtehoek Ω wordt afgegeven. De afstraalkarakteristiek van een lichtbron wordt grafisch in een lichtsterkteverdelingskromme (LVK) weergegeven. De lichtsterkte is een SI - basiseenheid.
Eenheid: Candela
Afkorting: cd
Symbool: I</a:t>
            </a:r>
          </a:p>
        </p:txBody>
      </p:sp>
      <p:sp>
        <p:nvSpPr>
          <p:cNvPr id="17" name="TextBox 17"/>
          <p:cNvSpPr txBox="1"/>
          <p:nvPr/>
        </p:nvSpPr>
        <p:spPr>
          <a:xfrm>
            <a:off x="720000" y="4577760"/>
            <a:ext cx="6408000" cy="12700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17" name="Line 17"/>
          <p:cNvCxnSpPr/>
          <p:nvPr/>
        </p:nvCxnSpPr>
        <p:spPr>
          <a:xfrm>
            <a:off x="720000" y="5847840"/>
            <a:ext cx="6408000" cy="0"/>
          </a:xfrm>
          <a:prstGeom prst="line">
            <a:avLst/>
          </a:prstGeom>
          <a:ln w="9144">
            <a:solidFill>
              <a:srgbClr val="000000"/>
            </a:solidFill>
            <a:prstDash val="solid"/>
          </a:ln>
        </p:spPr>
      </p:cxnSp>
      <p:sp>
        <p:nvSpPr>
          <p:cNvPr id="18" name="TextBox 18"/>
          <p:cNvSpPr txBox="1"/>
          <p:nvPr/>
        </p:nvSpPr>
        <p:spPr>
          <a:xfrm>
            <a:off x="720000" y="4577760"/>
            <a:ext cx="2160000" cy="127008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Lichtstroom</a:t>
            </a:r>
          </a:p>
        </p:txBody>
      </p:sp>
      <p:sp>
        <p:nvSpPr>
          <p:cNvPr id="19" name="TextBox 19"/>
          <p:cNvSpPr txBox="1"/>
          <p:nvPr/>
        </p:nvSpPr>
        <p:spPr>
          <a:xfrm>
            <a:off x="2880000" y="4577760"/>
            <a:ext cx="4248000" cy="127008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Maat voor het totale lichtvermogen dat door een lichtbron in alle richtingen wordt afgegeven. Het is dus een "zendergrootheid" die het totale zendvermogen aangeeft. De lichtstroom van een lichtbron kan alleen in het laboratorium worden bepaald. Er is een verschil tussen de lamp- of ledmodule-lichtstroom en de armatuurlichtstroom.
Eenheid: lumen
Afkorting: lm
Symbool: Φ</a:t>
            </a:r>
          </a:p>
        </p:txBody>
      </p:sp>
      <p:sp>
        <p:nvSpPr>
          <p:cNvPr id="20" name="TextBox 20"/>
          <p:cNvSpPr txBox="1"/>
          <p:nvPr/>
        </p:nvSpPr>
        <p:spPr>
          <a:xfrm>
            <a:off x="720000" y="5847840"/>
            <a:ext cx="6408000" cy="84672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20" name="Line 20"/>
          <p:cNvCxnSpPr/>
          <p:nvPr/>
        </p:nvCxnSpPr>
        <p:spPr>
          <a:xfrm>
            <a:off x="720000" y="6694560"/>
            <a:ext cx="6408000" cy="0"/>
          </a:xfrm>
          <a:prstGeom prst="line">
            <a:avLst/>
          </a:prstGeom>
          <a:ln w="9144">
            <a:solidFill>
              <a:srgbClr val="000000"/>
            </a:solidFill>
            <a:prstDash val="solid"/>
          </a:ln>
        </p:spPr>
      </p:cxnSp>
      <p:sp>
        <p:nvSpPr>
          <p:cNvPr id="21" name="TextBox 21"/>
          <p:cNvSpPr txBox="1"/>
          <p:nvPr/>
        </p:nvSpPr>
        <p:spPr>
          <a:xfrm>
            <a:off x="720000" y="5847840"/>
            <a:ext cx="2160000" cy="84672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LLMF</a:t>
            </a:r>
          </a:p>
        </p:txBody>
      </p:sp>
      <p:sp>
        <p:nvSpPr>
          <p:cNvPr id="22" name="TextBox 22"/>
          <p:cNvSpPr txBox="1"/>
          <p:nvPr/>
        </p:nvSpPr>
        <p:spPr>
          <a:xfrm>
            <a:off x="2880000" y="5847840"/>
            <a:ext cx="4248000" cy="84672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(Engels lamp lumen maintenance factor)/conform CIE 97: 2005
Onderhoudsfactor lamplichtstroom, die rekening houdt met de lichtstroomafname van een lamp of een led-module gedurende de levensduur. De onderhoudsfactor lamplichtstroom wordt als decimaal getal aangegeven en kan maximaal een waarde van 1 aannemen (geen vervuiling aanwezig).</a:t>
            </a:r>
          </a:p>
        </p:txBody>
      </p:sp>
      <p:sp>
        <p:nvSpPr>
          <p:cNvPr id="23" name="TextBox 23"/>
          <p:cNvSpPr txBox="1"/>
          <p:nvPr/>
        </p:nvSpPr>
        <p:spPr>
          <a:xfrm>
            <a:off x="720000" y="6694560"/>
            <a:ext cx="6408000" cy="84672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23" name="Line 23"/>
          <p:cNvCxnSpPr/>
          <p:nvPr/>
        </p:nvCxnSpPr>
        <p:spPr>
          <a:xfrm>
            <a:off x="720000" y="7541280"/>
            <a:ext cx="6408000" cy="0"/>
          </a:xfrm>
          <a:prstGeom prst="line">
            <a:avLst/>
          </a:prstGeom>
          <a:ln w="9144">
            <a:solidFill>
              <a:srgbClr val="000000"/>
            </a:solidFill>
            <a:prstDash val="solid"/>
          </a:ln>
        </p:spPr>
      </p:cxnSp>
      <p:sp>
        <p:nvSpPr>
          <p:cNvPr id="24" name="TextBox 24"/>
          <p:cNvSpPr txBox="1"/>
          <p:nvPr/>
        </p:nvSpPr>
        <p:spPr>
          <a:xfrm>
            <a:off x="720000" y="6694560"/>
            <a:ext cx="2160000" cy="84672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LMF</a:t>
            </a:r>
          </a:p>
        </p:txBody>
      </p:sp>
      <p:sp>
        <p:nvSpPr>
          <p:cNvPr id="25" name="TextBox 25"/>
          <p:cNvSpPr txBox="1"/>
          <p:nvPr/>
        </p:nvSpPr>
        <p:spPr>
          <a:xfrm>
            <a:off x="2880000" y="6694560"/>
            <a:ext cx="4248000" cy="84672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(Engels luminaire maintenance factor)/conform CIE 97: 2005
Onderhoudsfactor verlichting, die rekening houdt met de vervuiling van de armatuur gedurende de levensduur. De onderhoudsfactor van de armatuur wordt als decimaal getal aangegeven en kan maximaal een waarde van 1 aannemen (geen vervuiling aanwezig).</a:t>
            </a:r>
          </a:p>
        </p:txBody>
      </p:sp>
      <p:sp>
        <p:nvSpPr>
          <p:cNvPr id="26" name="TextBox 26"/>
          <p:cNvSpPr txBox="1"/>
          <p:nvPr/>
        </p:nvSpPr>
        <p:spPr>
          <a:xfrm>
            <a:off x="720000" y="7541280"/>
            <a:ext cx="6408000" cy="84672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26" name="Line 26"/>
          <p:cNvCxnSpPr/>
          <p:nvPr/>
        </p:nvCxnSpPr>
        <p:spPr>
          <a:xfrm>
            <a:off x="720000" y="8388000"/>
            <a:ext cx="6408000" cy="0"/>
          </a:xfrm>
          <a:prstGeom prst="line">
            <a:avLst/>
          </a:prstGeom>
          <a:ln w="9144">
            <a:solidFill>
              <a:srgbClr val="000000"/>
            </a:solidFill>
            <a:prstDash val="solid"/>
          </a:ln>
        </p:spPr>
      </p:cxnSp>
      <p:sp>
        <p:nvSpPr>
          <p:cNvPr id="27" name="TextBox 27"/>
          <p:cNvSpPr txBox="1"/>
          <p:nvPr/>
        </p:nvSpPr>
        <p:spPr>
          <a:xfrm>
            <a:off x="720000" y="7541280"/>
            <a:ext cx="2160000" cy="84672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LSF</a:t>
            </a:r>
          </a:p>
        </p:txBody>
      </p:sp>
      <p:sp>
        <p:nvSpPr>
          <p:cNvPr id="28" name="TextBox 28"/>
          <p:cNvSpPr txBox="1"/>
          <p:nvPr/>
        </p:nvSpPr>
        <p:spPr>
          <a:xfrm>
            <a:off x="2880000" y="7541280"/>
            <a:ext cx="4248000" cy="84672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(Engels lamp survival factor)/conform CIE 97: 2005
Overlevingsfactor van de lamp, die rekening houdt met totaal uitvallen van een armatuur gedurende de levensduur. De overlevingsfactor van de lamp wordt als decimaal getal aangegeven en kan maximaal een waarde van 1 aannemen (binnen de berekende tijd treden geen uitvallen op, resp. onmiddellijk vervangen na uitval).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720000" y="432000"/>
            <a:ext cx="6408000" cy="106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3" name="TextBox 3"/>
          <p:cNvSpPr txBox="1"/>
          <p:nvPr/>
        </p:nvSpPr>
        <p:spPr>
          <a:xfrm>
            <a:off x="720000" y="9669240"/>
            <a:ext cx="6408000" cy="5842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4" name="TextBox 4"/>
          <p:cNvSpPr txBox="1"/>
          <p:nvPr/>
        </p:nvSpPr>
        <p:spPr>
          <a:xfrm>
            <a:off x="720000" y="1497600"/>
            <a:ext cx="6408000" cy="207000"/>
          </a:xfrm>
          <a:prstGeom prst="rect">
            <a:avLst/>
          </a:prstGeom>
          <a:noFill/>
        </p:spPr>
        <p:txBody>
          <a:bodyPr horzOverflow="clip" vertOverflow="clip" lIns="0" tIns="0" rIns="0" bIns="0" wrap="square" rtlCol="0" anchor="t" anchorCtr="0">
            <a:noAutofit/>
          </a:bodyPr>
          <a:lstStyle/>
          <a:p>
            <a:pPr>
              <a:lnSpc>
                <a:spcPct val="94000"/>
              </a:lnSpc>
            </a:pPr>
            <a:r>
              <a:rPr lang="en-US" sz="1131" dirty="0" smtClean="0">
                <a:solidFill>
                  <a:srgbClr val="000000"/>
                </a:solidFill>
                <a:latin typeface="DIALux Report Font Light" pitchFamily="18" charset="0"/>
                <a:cs typeface="DIALux Report Font Light" pitchFamily="18" charset="0"/>
              </a:rPr>
              <a:t/>
            </a:r>
          </a:p>
        </p:txBody>
      </p:sp>
      <p:sp>
        <p:nvSpPr>
          <p:cNvPr id="5" name="TextBox 5"/>
          <p:cNvSpPr txBox="1"/>
          <p:nvPr/>
        </p:nvSpPr>
        <p:spPr>
          <a:xfrm>
            <a:off x="720000" y="1704600"/>
            <a:ext cx="6408000" cy="474120"/>
          </a:xfrm>
          <a:prstGeom prst="rect">
            <a:avLst/>
          </a:prstGeom>
          <a:noFill/>
        </p:spPr>
        <p:txBody>
          <a:bodyPr horzOverflow="clip" vertOverflow="clip" lIns="0" tIns="0" rIns="0" bIns="0" wrap="none" rtlCol="0" anchor="t" anchorCtr="0">
            <a:noAutofit/>
          </a:bodyPr>
          <a:lstStyle/>
          <a:p>
            <a:pPr>
              <a:lnSpc>
                <a:spcPct val="94000"/>
              </a:lnSpc>
            </a:pPr>
            <a:r>
              <a:rPr lang="en-US" sz="1377" dirty="0" smtClean="0">
                <a:solidFill>
                  <a:srgbClr val="000000"/>
                </a:solidFill>
                <a:latin typeface="DIALux Report Font SemiBold" pitchFamily="18" charset="0"/>
                <a:cs typeface="DIALux Report Font SemiBold" pitchFamily="18" charset="0"/>
              </a:rPr>
              <a:t>Woordenlijst</a:t>
            </a:r>
          </a:p>
        </p:txBody>
      </p:sp>
      <p:sp>
        <p:nvSpPr>
          <p:cNvPr id="6" name="TextBox 6"/>
          <p:cNvSpPr txBox="1"/>
          <p:nvPr/>
        </p:nvSpPr>
        <p:spPr>
          <a:xfrm>
            <a:off x="720000" y="2178720"/>
            <a:ext cx="6408000" cy="749052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7" name="TextBox 7"/>
          <p:cNvSpPr txBox="1"/>
          <p:nvPr/>
        </p:nvSpPr>
        <p:spPr>
          <a:xfrm>
            <a:off x="720000" y="432000"/>
            <a:ext cx="3276000" cy="106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8" name="TextBox 8"/>
          <p:cNvSpPr txBox="1"/>
          <p:nvPr/>
        </p:nvSpPr>
        <p:spPr>
          <a:xfrm>
            <a:off x="720000" y="432000"/>
            <a:ext cx="3276000" cy="324000"/>
          </a:xfrm>
          <a:prstGeom prst="rect">
            <a:avLst/>
          </a:prstGeom>
          <a:noFill/>
        </p:spPr>
        <p:txBody>
          <a:bodyPr horzOverflow="clip" vertOverflow="clip" lIns="0" tIns="54864" rIns="0" bIns="0" wrap="square" rtlCol="0" anchor="t" anchorCtr="0">
            <a:noAutofit/>
          </a:bodyPr>
          <a:lstStyle/>
          <a:p>
            <a:pPr>
              <a:lnSpc>
                <a:spcPct val="94000"/>
              </a:lnSpc>
            </a:pPr>
            <a:r>
              <a:rPr lang="en-US" sz="688" dirty="0" smtClean="0">
                <a:solidFill>
                  <a:srgbClr val="000000"/>
                </a:solidFill>
                <a:latin typeface="DIALux Report Font SemiBold" pitchFamily="18" charset="0"/>
                <a:cs typeface="DIALux Report Font SemiBold" pitchFamily="18" charset="0"/>
              </a:rPr>
              <a:t>Warmerhuizen, Dailycool - 220060 - V1.0 </a:t>
            </a:r>
          </a:p>
        </p:txBody>
      </p:sp>
      <p:pic>
        <p:nvPicPr>
          <p:cNvPr id="9" name="Picture 10" descr="Picture 10 description"/>
          <p:cNvPicPr>
            <a:picLocks noChangeAspect="1"/>
          </p:cNvPicPr>
          <p:nvPr/>
        </p:nvPicPr>
        <p:blipFill>
          <a:blip r:embed="rId2"/>
          <a:stretch>
            <a:fillRect/>
          </a:stretch>
        </p:blipFill>
        <p:spPr>
          <a:xfrm>
            <a:off x="5868000" y="432000"/>
            <a:ext cx="1260000" cy="16440840"/>
          </a:xfrm>
          <a:prstGeom prst="rect">
            <a:avLst/>
          </a:prstGeom>
          <a:noFill/>
        </p:spPr>
      </p:pic>
      <p:sp>
        <p:nvSpPr>
          <p:cNvPr id="10" name="TextBox 10"/>
          <p:cNvSpPr txBox="1"/>
          <p:nvPr/>
        </p:nvSpPr>
        <p:spPr>
          <a:xfrm>
            <a:off x="6552000" y="9669240"/>
            <a:ext cx="576000" cy="584280"/>
          </a:xfrm>
          <a:prstGeom prst="rect">
            <a:avLst/>
          </a:prstGeom>
          <a:noFill/>
        </p:spPr>
        <p:txBody>
          <a:bodyPr horzOverflow="clip" vertOverflow="clip" lIns="0" tIns="0" rIns="0" bIns="0" wrap="none" rtlCol="0" anchor="b" anchorCtr="0">
            <a:noAutofit/>
          </a:bodyPr>
          <a:lstStyle/>
          <a:p>
            <a:pPr algn="r">
              <a:lnSpc>
                <a:spcPct val="94000"/>
              </a:lnSpc>
            </a:pPr>
            <a:r>
              <a:rPr lang="en-US" sz="688" dirty="0" smtClean="0">
                <a:solidFill>
                  <a:srgbClr val="000000"/>
                </a:solidFill>
                <a:latin typeface="DIALux Report Font Light" pitchFamily="18" charset="0"/>
                <a:cs typeface="DIALux Report Font Light" pitchFamily="18" charset="0"/>
              </a:rPr>
              <a:t>11</a:t>
            </a:r>
          </a:p>
        </p:txBody>
      </p:sp>
      <p:sp>
        <p:nvSpPr>
          <p:cNvPr id="11" name="TextBox 11"/>
          <p:cNvSpPr txBox="1"/>
          <p:nvPr/>
        </p:nvSpPr>
        <p:spPr>
          <a:xfrm>
            <a:off x="720000" y="2178720"/>
            <a:ext cx="6408000" cy="12700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11" name="Line 11"/>
          <p:cNvCxnSpPr/>
          <p:nvPr/>
        </p:nvCxnSpPr>
        <p:spPr>
          <a:xfrm>
            <a:off x="720000" y="3448800"/>
            <a:ext cx="6408000" cy="0"/>
          </a:xfrm>
          <a:prstGeom prst="line">
            <a:avLst/>
          </a:prstGeom>
          <a:ln w="9144">
            <a:solidFill>
              <a:srgbClr val="000000"/>
            </a:solidFill>
            <a:prstDash val="solid"/>
          </a:ln>
        </p:spPr>
      </p:cxnSp>
      <p:sp>
        <p:nvSpPr>
          <p:cNvPr id="12" name="TextBox 12"/>
          <p:cNvSpPr txBox="1"/>
          <p:nvPr/>
        </p:nvSpPr>
        <p:spPr>
          <a:xfrm>
            <a:off x="720000" y="2178720"/>
            <a:ext cx="2160000" cy="127008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Luminantie</a:t>
            </a:r>
          </a:p>
        </p:txBody>
      </p:sp>
      <p:sp>
        <p:nvSpPr>
          <p:cNvPr id="13" name="TextBox 13"/>
          <p:cNvSpPr txBox="1"/>
          <p:nvPr/>
        </p:nvSpPr>
        <p:spPr>
          <a:xfrm>
            <a:off x="2880000" y="2178720"/>
            <a:ext cx="4248000" cy="127008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Maat voor de "helderheidsindruk", die het menselijk oog van een oppervlak heeft. Daarbij kan het oppervlak zelf licht uitstralen of het licht waardoor het wordt geraakt weerkaatsen (zendergrootheid). Dit is de enige fotometrische grootheid die het menselijk oog kan waarnemen.
Eenheid: Candela per vierkante meter
Afkorting: cd/m²
Symbool: L</a:t>
            </a:r>
          </a:p>
        </p:txBody>
      </p:sp>
      <p:sp>
        <p:nvSpPr>
          <p:cNvPr id="14" name="TextBox 14"/>
          <p:cNvSpPr txBox="1"/>
          <p:nvPr/>
        </p:nvSpPr>
        <p:spPr>
          <a:xfrm>
            <a:off x="720000" y="3736800"/>
            <a:ext cx="6408000" cy="288000"/>
          </a:xfrm>
          <a:prstGeom prst="rect">
            <a:avLst/>
          </a:prstGeom>
          <a:noFill/>
        </p:spPr>
        <p:txBody>
          <a:bodyPr horzOverflow="clip" vertOverflow="clip" lIns="0" tIns="0" rIns="0" bIns="0" wrap="square" rtlCol="0" anchor="t" anchorCtr="0">
            <a:noAutofit/>
          </a:bodyPr>
          <a:lstStyle/>
          <a:p>
            <a:pPr>
              <a:lnSpc>
                <a:spcPct val="94000"/>
              </a:lnSpc>
            </a:pPr>
            <a:r>
              <a:rPr lang="en-US" sz="1131" dirty="0" smtClean="0">
                <a:solidFill>
                  <a:srgbClr val="000000"/>
                </a:solidFill>
                <a:latin typeface="DIALux Report Font Light" pitchFamily="18" charset="0"/>
                <a:cs typeface="DIALux Report Font Light" pitchFamily="18" charset="0"/>
              </a:rPr>
              <a:t>M</a:t>
            </a:r>
          </a:p>
        </p:txBody>
      </p:sp>
      <p:sp>
        <p:nvSpPr>
          <p:cNvPr id="15" name="TextBox 15"/>
          <p:cNvSpPr txBox="1"/>
          <p:nvPr/>
        </p:nvSpPr>
        <p:spPr>
          <a:xfrm>
            <a:off x="720000" y="4024800"/>
            <a:ext cx="6408000" cy="12700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15" name="Line 15"/>
          <p:cNvCxnSpPr/>
          <p:nvPr/>
        </p:nvCxnSpPr>
        <p:spPr>
          <a:xfrm>
            <a:off x="720000" y="5294880"/>
            <a:ext cx="6408000" cy="0"/>
          </a:xfrm>
          <a:prstGeom prst="line">
            <a:avLst/>
          </a:prstGeom>
          <a:ln w="9144">
            <a:solidFill>
              <a:srgbClr val="000000"/>
            </a:solidFill>
            <a:prstDash val="solid"/>
          </a:ln>
        </p:spPr>
      </p:cxnSp>
      <p:sp>
        <p:nvSpPr>
          <p:cNvPr id="16" name="TextBox 16"/>
          <p:cNvSpPr txBox="1"/>
          <p:nvPr/>
        </p:nvSpPr>
        <p:spPr>
          <a:xfrm>
            <a:off x="720000" y="4024800"/>
            <a:ext cx="2160000" cy="127008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MF</a:t>
            </a:r>
          </a:p>
        </p:txBody>
      </p:sp>
      <p:sp>
        <p:nvSpPr>
          <p:cNvPr id="17" name="TextBox 17"/>
          <p:cNvSpPr txBox="1"/>
          <p:nvPr/>
        </p:nvSpPr>
        <p:spPr>
          <a:xfrm>
            <a:off x="2880000" y="4024800"/>
            <a:ext cx="4248000" cy="127008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(Engels maintenance factor)/conform CIE 97: 2005
Onderhoudsfactor als decimaal getal tussen 0 en 1, die de verhouding van de nieuwwaarde van een fotometrische planningsmaat (bijv. van de verlichtingssterkte) ten opzichte van een onderhoudswaarden na een bepaalde tijd beschrijft. De onderhoudsfactor houdt rekening met de vervuiling van armaturen en ruimtes, de lichtstroomafname en uitval van lichtbronnen.
Met de onderhoudsfactor wordt algemeen rekening gehouden of deze wordt gedetailleerd volgens CIE 97: 2005 met de formule RMF x LMF x LLMF x LSF bepaald.</a:t>
            </a:r>
          </a:p>
        </p:txBody>
      </p:sp>
      <p:sp>
        <p:nvSpPr>
          <p:cNvPr id="18" name="TextBox 18"/>
          <p:cNvSpPr txBox="1"/>
          <p:nvPr/>
        </p:nvSpPr>
        <p:spPr>
          <a:xfrm>
            <a:off x="720000" y="5582880"/>
            <a:ext cx="6408000" cy="288000"/>
          </a:xfrm>
          <a:prstGeom prst="rect">
            <a:avLst/>
          </a:prstGeom>
          <a:noFill/>
        </p:spPr>
        <p:txBody>
          <a:bodyPr horzOverflow="clip" vertOverflow="clip" lIns="0" tIns="0" rIns="0" bIns="0" wrap="square" rtlCol="0" anchor="t" anchorCtr="0">
            <a:noAutofit/>
          </a:bodyPr>
          <a:lstStyle/>
          <a:p>
            <a:pPr>
              <a:lnSpc>
                <a:spcPct val="94000"/>
              </a:lnSpc>
            </a:pPr>
            <a:r>
              <a:rPr lang="en-US" sz="1131" dirty="0" smtClean="0">
                <a:solidFill>
                  <a:srgbClr val="000000"/>
                </a:solidFill>
                <a:latin typeface="DIALux Report Font Light" pitchFamily="18" charset="0"/>
                <a:cs typeface="DIALux Report Font Light" pitchFamily="18" charset="0"/>
              </a:rPr>
              <a:t>O</a:t>
            </a:r>
          </a:p>
        </p:txBody>
      </p:sp>
      <p:sp>
        <p:nvSpPr>
          <p:cNvPr id="19" name="TextBox 19"/>
          <p:cNvSpPr txBox="1"/>
          <p:nvPr/>
        </p:nvSpPr>
        <p:spPr>
          <a:xfrm>
            <a:off x="720000" y="5870880"/>
            <a:ext cx="6408000" cy="5644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19" name="Line 19"/>
          <p:cNvCxnSpPr/>
          <p:nvPr/>
        </p:nvCxnSpPr>
        <p:spPr>
          <a:xfrm>
            <a:off x="720000" y="6435360"/>
            <a:ext cx="6408000" cy="0"/>
          </a:xfrm>
          <a:prstGeom prst="line">
            <a:avLst/>
          </a:prstGeom>
          <a:ln w="9144">
            <a:solidFill>
              <a:srgbClr val="000000"/>
            </a:solidFill>
            <a:prstDash val="solid"/>
          </a:ln>
        </p:spPr>
      </p:cxnSp>
      <p:sp>
        <p:nvSpPr>
          <p:cNvPr id="20" name="TextBox 20"/>
          <p:cNvSpPr txBox="1"/>
          <p:nvPr/>
        </p:nvSpPr>
        <p:spPr>
          <a:xfrm>
            <a:off x="720000" y="5870880"/>
            <a:ext cx="2160000" cy="56448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Omgevingsruimte</a:t>
            </a:r>
          </a:p>
        </p:txBody>
      </p:sp>
      <p:sp>
        <p:nvSpPr>
          <p:cNvPr id="21" name="TextBox 21"/>
          <p:cNvSpPr txBox="1"/>
          <p:nvPr/>
        </p:nvSpPr>
        <p:spPr>
          <a:xfrm>
            <a:off x="2880000" y="5870880"/>
            <a:ext cx="4248000" cy="56448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Het omgevingsbereik grenst direct aan het bereik van de zichttaken en dient volgens DIN EN 12464-1 te worden voorzien van een breedte van minstens 0,5 m. Deze bevindt zich op dezelfde hoogte als het bereik van de zichttaken.</a:t>
            </a:r>
          </a:p>
        </p:txBody>
      </p:sp>
      <p:sp>
        <p:nvSpPr>
          <p:cNvPr id="22" name="TextBox 22"/>
          <p:cNvSpPr txBox="1"/>
          <p:nvPr/>
        </p:nvSpPr>
        <p:spPr>
          <a:xfrm>
            <a:off x="720000" y="6723360"/>
            <a:ext cx="6408000" cy="288000"/>
          </a:xfrm>
          <a:prstGeom prst="rect">
            <a:avLst/>
          </a:prstGeom>
          <a:noFill/>
        </p:spPr>
        <p:txBody>
          <a:bodyPr horzOverflow="clip" vertOverflow="clip" lIns="0" tIns="0" rIns="0" bIns="0" wrap="square" rtlCol="0" anchor="t" anchorCtr="0">
            <a:noAutofit/>
          </a:bodyPr>
          <a:lstStyle/>
          <a:p>
            <a:pPr>
              <a:lnSpc>
                <a:spcPct val="94000"/>
              </a:lnSpc>
            </a:pPr>
            <a:r>
              <a:rPr lang="en-US" sz="1131" dirty="0" smtClean="0">
                <a:solidFill>
                  <a:srgbClr val="000000"/>
                </a:solidFill>
                <a:latin typeface="DIALux Report Font Light" pitchFamily="18" charset="0"/>
                <a:cs typeface="DIALux Report Font Light" pitchFamily="18" charset="0"/>
              </a:rPr>
              <a:t>P</a:t>
            </a:r>
          </a:p>
        </p:txBody>
      </p:sp>
      <p:sp>
        <p:nvSpPr>
          <p:cNvPr id="23" name="TextBox 23"/>
          <p:cNvSpPr txBox="1"/>
          <p:nvPr/>
        </p:nvSpPr>
        <p:spPr>
          <a:xfrm>
            <a:off x="720000" y="7011360"/>
            <a:ext cx="6408000" cy="84672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23" name="Line 23"/>
          <p:cNvCxnSpPr/>
          <p:nvPr/>
        </p:nvCxnSpPr>
        <p:spPr>
          <a:xfrm>
            <a:off x="720000" y="7858080"/>
            <a:ext cx="6408000" cy="0"/>
          </a:xfrm>
          <a:prstGeom prst="line">
            <a:avLst/>
          </a:prstGeom>
          <a:ln w="9144">
            <a:solidFill>
              <a:srgbClr val="000000"/>
            </a:solidFill>
            <a:prstDash val="solid"/>
          </a:ln>
        </p:spPr>
      </p:cxnSp>
      <p:sp>
        <p:nvSpPr>
          <p:cNvPr id="24" name="TextBox 24"/>
          <p:cNvSpPr txBox="1"/>
          <p:nvPr/>
        </p:nvSpPr>
        <p:spPr>
          <a:xfrm>
            <a:off x="720000" y="7011360"/>
            <a:ext cx="2160000" cy="84672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P</a:t>
            </a:r>
          </a:p>
        </p:txBody>
      </p:sp>
      <p:sp>
        <p:nvSpPr>
          <p:cNvPr id="25" name="TextBox 25"/>
          <p:cNvSpPr txBox="1"/>
          <p:nvPr/>
        </p:nvSpPr>
        <p:spPr>
          <a:xfrm>
            <a:off x="2880000" y="7011360"/>
            <a:ext cx="4248000" cy="84672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(Engels power)
Elektrisch vermogen
Eenheid: watt
Afkorting: W</a:t>
            </a:r>
          </a:p>
        </p:txBody>
      </p:sp>
      <p:sp>
        <p:nvSpPr>
          <p:cNvPr id="26" name="TextBox 26"/>
          <p:cNvSpPr txBox="1"/>
          <p:nvPr/>
        </p:nvSpPr>
        <p:spPr>
          <a:xfrm>
            <a:off x="720000" y="8146080"/>
            <a:ext cx="6408000" cy="288000"/>
          </a:xfrm>
          <a:prstGeom prst="rect">
            <a:avLst/>
          </a:prstGeom>
          <a:noFill/>
        </p:spPr>
        <p:txBody>
          <a:bodyPr horzOverflow="clip" vertOverflow="clip" lIns="0" tIns="0" rIns="0" bIns="0" wrap="square" rtlCol="0" anchor="t" anchorCtr="0">
            <a:noAutofit/>
          </a:bodyPr>
          <a:lstStyle/>
          <a:p>
            <a:pPr>
              <a:lnSpc>
                <a:spcPct val="94000"/>
              </a:lnSpc>
            </a:pPr>
            <a:r>
              <a:rPr lang="en-US" sz="1131" dirty="0" smtClean="0">
                <a:solidFill>
                  <a:srgbClr val="000000"/>
                </a:solidFill>
                <a:latin typeface="DIALux Report Font Light" pitchFamily="18" charset="0"/>
                <a:cs typeface="DIALux Report Font Light" pitchFamily="18" charset="0"/>
              </a:rPr>
              <a:t>R</a:t>
            </a:r>
          </a:p>
        </p:txBody>
      </p:sp>
      <p:sp>
        <p:nvSpPr>
          <p:cNvPr id="27" name="TextBox 27"/>
          <p:cNvSpPr txBox="1"/>
          <p:nvPr/>
        </p:nvSpPr>
        <p:spPr>
          <a:xfrm>
            <a:off x="720000" y="8434080"/>
            <a:ext cx="6408000" cy="42336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27" name="Line 27"/>
          <p:cNvCxnSpPr/>
          <p:nvPr/>
        </p:nvCxnSpPr>
        <p:spPr>
          <a:xfrm>
            <a:off x="720000" y="8857440"/>
            <a:ext cx="6408000" cy="0"/>
          </a:xfrm>
          <a:prstGeom prst="line">
            <a:avLst/>
          </a:prstGeom>
          <a:ln w="9144">
            <a:solidFill>
              <a:srgbClr val="000000"/>
            </a:solidFill>
            <a:prstDash val="solid"/>
          </a:ln>
        </p:spPr>
      </p:cxnSp>
      <p:sp>
        <p:nvSpPr>
          <p:cNvPr id="28" name="TextBox 28"/>
          <p:cNvSpPr txBox="1"/>
          <p:nvPr/>
        </p:nvSpPr>
        <p:spPr>
          <a:xfrm>
            <a:off x="720000" y="8434080"/>
            <a:ext cx="2160000" cy="42336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Randzone</a:t>
            </a:r>
          </a:p>
        </p:txBody>
      </p:sp>
      <p:sp>
        <p:nvSpPr>
          <p:cNvPr id="29" name="TextBox 29"/>
          <p:cNvSpPr txBox="1"/>
          <p:nvPr/>
        </p:nvSpPr>
        <p:spPr>
          <a:xfrm>
            <a:off x="2880000" y="8434080"/>
            <a:ext cx="4248000" cy="42336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Roterend bereik tussen werkniveau en wanden waarmee bij de berekening geen rekening is gehouden.</a:t>
            </a:r>
          </a:p>
        </p:txBody>
      </p:sp>
      <p:sp>
        <p:nvSpPr>
          <p:cNvPr id="30" name="TextBox 30"/>
          <p:cNvSpPr txBox="1"/>
          <p:nvPr/>
        </p:nvSpPr>
        <p:spPr>
          <a:xfrm>
            <a:off x="720000" y="8857440"/>
            <a:ext cx="6408000" cy="42336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30" name="Line 30"/>
          <p:cNvCxnSpPr/>
          <p:nvPr/>
        </p:nvCxnSpPr>
        <p:spPr>
          <a:xfrm>
            <a:off x="720000" y="9280800"/>
            <a:ext cx="6408000" cy="0"/>
          </a:xfrm>
          <a:prstGeom prst="line">
            <a:avLst/>
          </a:prstGeom>
          <a:ln w="9144">
            <a:solidFill>
              <a:srgbClr val="000000"/>
            </a:solidFill>
            <a:prstDash val="solid"/>
          </a:ln>
        </p:spPr>
      </p:cxnSp>
      <p:sp>
        <p:nvSpPr>
          <p:cNvPr id="31" name="TextBox 31"/>
          <p:cNvSpPr txBox="1"/>
          <p:nvPr/>
        </p:nvSpPr>
        <p:spPr>
          <a:xfrm>
            <a:off x="720000" y="8857440"/>
            <a:ext cx="2160000" cy="42336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Reflect. vermogen</a:t>
            </a:r>
          </a:p>
        </p:txBody>
      </p:sp>
      <p:sp>
        <p:nvSpPr>
          <p:cNvPr id="32" name="TextBox 32"/>
          <p:cNvSpPr txBox="1"/>
          <p:nvPr/>
        </p:nvSpPr>
        <p:spPr>
          <a:xfrm>
            <a:off x="2880000" y="8857440"/>
            <a:ext cx="4248000" cy="42336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De reflectiefactor van een oppervlak beschrijft hoeveel licht wordt teruggekaatst. De reflectiefactor wordt via de kleur van het oppervlak gedefinieerd.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720000" y="432000"/>
            <a:ext cx="6408000" cy="106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3" name="TextBox 3"/>
          <p:cNvSpPr txBox="1"/>
          <p:nvPr/>
        </p:nvSpPr>
        <p:spPr>
          <a:xfrm>
            <a:off x="720000" y="9669240"/>
            <a:ext cx="6408000" cy="5842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4" name="TextBox 4"/>
          <p:cNvSpPr txBox="1"/>
          <p:nvPr/>
        </p:nvSpPr>
        <p:spPr>
          <a:xfrm>
            <a:off x="720000" y="1497600"/>
            <a:ext cx="6408000" cy="207000"/>
          </a:xfrm>
          <a:prstGeom prst="rect">
            <a:avLst/>
          </a:prstGeom>
          <a:noFill/>
        </p:spPr>
        <p:txBody>
          <a:bodyPr horzOverflow="clip" vertOverflow="clip" lIns="0" tIns="0" rIns="0" bIns="0" wrap="square" rtlCol="0" anchor="t" anchorCtr="0">
            <a:noAutofit/>
          </a:bodyPr>
          <a:lstStyle/>
          <a:p>
            <a:pPr>
              <a:lnSpc>
                <a:spcPct val="94000"/>
              </a:lnSpc>
            </a:pPr>
            <a:r>
              <a:rPr lang="en-US" sz="1131" dirty="0" smtClean="0">
                <a:solidFill>
                  <a:srgbClr val="000000"/>
                </a:solidFill>
                <a:latin typeface="DIALux Report Font Light" pitchFamily="18" charset="0"/>
                <a:cs typeface="DIALux Report Font Light" pitchFamily="18" charset="0"/>
              </a:rPr>
              <a:t/>
            </a:r>
          </a:p>
        </p:txBody>
      </p:sp>
      <p:sp>
        <p:nvSpPr>
          <p:cNvPr id="5" name="TextBox 5"/>
          <p:cNvSpPr txBox="1"/>
          <p:nvPr/>
        </p:nvSpPr>
        <p:spPr>
          <a:xfrm>
            <a:off x="720000" y="1704600"/>
            <a:ext cx="6408000" cy="474120"/>
          </a:xfrm>
          <a:prstGeom prst="rect">
            <a:avLst/>
          </a:prstGeom>
          <a:noFill/>
        </p:spPr>
        <p:txBody>
          <a:bodyPr horzOverflow="clip" vertOverflow="clip" lIns="0" tIns="0" rIns="0" bIns="0" wrap="none" rtlCol="0" anchor="t" anchorCtr="0">
            <a:noAutofit/>
          </a:bodyPr>
          <a:lstStyle/>
          <a:p>
            <a:pPr>
              <a:lnSpc>
                <a:spcPct val="94000"/>
              </a:lnSpc>
            </a:pPr>
            <a:r>
              <a:rPr lang="en-US" sz="1377" dirty="0" smtClean="0">
                <a:solidFill>
                  <a:srgbClr val="000000"/>
                </a:solidFill>
                <a:latin typeface="DIALux Report Font SemiBold" pitchFamily="18" charset="0"/>
                <a:cs typeface="DIALux Report Font SemiBold" pitchFamily="18" charset="0"/>
              </a:rPr>
              <a:t>Woordenlijst</a:t>
            </a:r>
          </a:p>
        </p:txBody>
      </p:sp>
      <p:sp>
        <p:nvSpPr>
          <p:cNvPr id="6" name="TextBox 6"/>
          <p:cNvSpPr txBox="1"/>
          <p:nvPr/>
        </p:nvSpPr>
        <p:spPr>
          <a:xfrm>
            <a:off x="720000" y="2178720"/>
            <a:ext cx="6408000" cy="749052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7" name="TextBox 7"/>
          <p:cNvSpPr txBox="1"/>
          <p:nvPr/>
        </p:nvSpPr>
        <p:spPr>
          <a:xfrm>
            <a:off x="720000" y="432000"/>
            <a:ext cx="3276000" cy="106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8" name="TextBox 8"/>
          <p:cNvSpPr txBox="1"/>
          <p:nvPr/>
        </p:nvSpPr>
        <p:spPr>
          <a:xfrm>
            <a:off x="720000" y="432000"/>
            <a:ext cx="3276000" cy="324000"/>
          </a:xfrm>
          <a:prstGeom prst="rect">
            <a:avLst/>
          </a:prstGeom>
          <a:noFill/>
        </p:spPr>
        <p:txBody>
          <a:bodyPr horzOverflow="clip" vertOverflow="clip" lIns="0" tIns="54864" rIns="0" bIns="0" wrap="square" rtlCol="0" anchor="t" anchorCtr="0">
            <a:noAutofit/>
          </a:bodyPr>
          <a:lstStyle/>
          <a:p>
            <a:pPr>
              <a:lnSpc>
                <a:spcPct val="94000"/>
              </a:lnSpc>
            </a:pPr>
            <a:r>
              <a:rPr lang="en-US" sz="688" dirty="0" smtClean="0">
                <a:solidFill>
                  <a:srgbClr val="000000"/>
                </a:solidFill>
                <a:latin typeface="DIALux Report Font SemiBold" pitchFamily="18" charset="0"/>
                <a:cs typeface="DIALux Report Font SemiBold" pitchFamily="18" charset="0"/>
              </a:rPr>
              <a:t>Warmerhuizen, Dailycool - 220060 - V1.0 </a:t>
            </a:r>
          </a:p>
        </p:txBody>
      </p:sp>
      <p:pic>
        <p:nvPicPr>
          <p:cNvPr id="9" name="Picture 10" descr="Picture 10 description"/>
          <p:cNvPicPr>
            <a:picLocks noChangeAspect="1"/>
          </p:cNvPicPr>
          <p:nvPr/>
        </p:nvPicPr>
        <p:blipFill>
          <a:blip r:embed="rId2"/>
          <a:stretch>
            <a:fillRect/>
          </a:stretch>
        </p:blipFill>
        <p:spPr>
          <a:xfrm>
            <a:off x="5868000" y="432000"/>
            <a:ext cx="1260000" cy="16440840"/>
          </a:xfrm>
          <a:prstGeom prst="rect">
            <a:avLst/>
          </a:prstGeom>
          <a:noFill/>
        </p:spPr>
      </p:pic>
      <p:sp>
        <p:nvSpPr>
          <p:cNvPr id="10" name="TextBox 10"/>
          <p:cNvSpPr txBox="1"/>
          <p:nvPr/>
        </p:nvSpPr>
        <p:spPr>
          <a:xfrm>
            <a:off x="6552000" y="9669240"/>
            <a:ext cx="576000" cy="584280"/>
          </a:xfrm>
          <a:prstGeom prst="rect">
            <a:avLst/>
          </a:prstGeom>
          <a:noFill/>
        </p:spPr>
        <p:txBody>
          <a:bodyPr horzOverflow="clip" vertOverflow="clip" lIns="0" tIns="0" rIns="0" bIns="0" wrap="none" rtlCol="0" anchor="b" anchorCtr="0">
            <a:noAutofit/>
          </a:bodyPr>
          <a:lstStyle/>
          <a:p>
            <a:pPr algn="r">
              <a:lnSpc>
                <a:spcPct val="94000"/>
              </a:lnSpc>
            </a:pPr>
            <a:r>
              <a:rPr lang="en-US" sz="688" dirty="0" smtClean="0">
                <a:solidFill>
                  <a:srgbClr val="000000"/>
                </a:solidFill>
                <a:latin typeface="DIALux Report Font Light" pitchFamily="18" charset="0"/>
                <a:cs typeface="DIALux Report Font Light" pitchFamily="18" charset="0"/>
              </a:rPr>
              <a:t>12</a:t>
            </a:r>
          </a:p>
        </p:txBody>
      </p:sp>
      <p:sp>
        <p:nvSpPr>
          <p:cNvPr id="11" name="TextBox 11"/>
          <p:cNvSpPr txBox="1"/>
          <p:nvPr/>
        </p:nvSpPr>
        <p:spPr>
          <a:xfrm>
            <a:off x="720000" y="2178720"/>
            <a:ext cx="6408000" cy="84672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11" name="Line 11"/>
          <p:cNvCxnSpPr/>
          <p:nvPr/>
        </p:nvCxnSpPr>
        <p:spPr>
          <a:xfrm>
            <a:off x="720000" y="3025440"/>
            <a:ext cx="6408000" cy="0"/>
          </a:xfrm>
          <a:prstGeom prst="line">
            <a:avLst/>
          </a:prstGeom>
          <a:ln w="9144">
            <a:solidFill>
              <a:srgbClr val="000000"/>
            </a:solidFill>
            <a:prstDash val="solid"/>
          </a:ln>
        </p:spPr>
      </p:cxnSp>
      <p:sp>
        <p:nvSpPr>
          <p:cNvPr id="12" name="TextBox 12"/>
          <p:cNvSpPr txBox="1"/>
          <p:nvPr/>
        </p:nvSpPr>
        <p:spPr>
          <a:xfrm>
            <a:off x="720000" y="2178720"/>
            <a:ext cx="2160000" cy="84672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RMF</a:t>
            </a:r>
          </a:p>
        </p:txBody>
      </p:sp>
      <p:sp>
        <p:nvSpPr>
          <p:cNvPr id="13" name="TextBox 13"/>
          <p:cNvSpPr txBox="1"/>
          <p:nvPr/>
        </p:nvSpPr>
        <p:spPr>
          <a:xfrm>
            <a:off x="2880000" y="2178720"/>
            <a:ext cx="4248000" cy="84672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(Engels room maintenance factor)/conform CIE 97: 2005
Ruimteonderhoudsfactor, die rekening houdt met de vervuiling van de ruimteomvattende oppervlakken tijdens de bedrijfstijd. De ruimteonderhoudsfactor wordt als decimaal getal aangegeven en kan maximaal een waarde van 1 aannemen (geen vervuiling aanwezig).</a:t>
            </a:r>
          </a:p>
        </p:txBody>
      </p:sp>
      <p:sp>
        <p:nvSpPr>
          <p:cNvPr id="14" name="TextBox 14"/>
          <p:cNvSpPr txBox="1"/>
          <p:nvPr/>
        </p:nvSpPr>
        <p:spPr>
          <a:xfrm>
            <a:off x="720000" y="3313440"/>
            <a:ext cx="6408000" cy="288000"/>
          </a:xfrm>
          <a:prstGeom prst="rect">
            <a:avLst/>
          </a:prstGeom>
          <a:noFill/>
        </p:spPr>
        <p:txBody>
          <a:bodyPr horzOverflow="clip" vertOverflow="clip" lIns="0" tIns="0" rIns="0" bIns="0" wrap="square" rtlCol="0" anchor="t" anchorCtr="0">
            <a:noAutofit/>
          </a:bodyPr>
          <a:lstStyle/>
          <a:p>
            <a:pPr>
              <a:lnSpc>
                <a:spcPct val="94000"/>
              </a:lnSpc>
            </a:pPr>
            <a:r>
              <a:rPr lang="en-US" sz="1131" dirty="0" smtClean="0">
                <a:solidFill>
                  <a:srgbClr val="000000"/>
                </a:solidFill>
                <a:latin typeface="DIALux Report Font Light" pitchFamily="18" charset="0"/>
                <a:cs typeface="DIALux Report Font Light" pitchFamily="18" charset="0"/>
              </a:rPr>
              <a:t>U</a:t>
            </a:r>
          </a:p>
        </p:txBody>
      </p:sp>
      <p:sp>
        <p:nvSpPr>
          <p:cNvPr id="15" name="TextBox 15"/>
          <p:cNvSpPr txBox="1"/>
          <p:nvPr/>
        </p:nvSpPr>
        <p:spPr>
          <a:xfrm>
            <a:off x="720000" y="3601440"/>
            <a:ext cx="6408000" cy="98784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15" name="Line 15"/>
          <p:cNvCxnSpPr/>
          <p:nvPr/>
        </p:nvCxnSpPr>
        <p:spPr>
          <a:xfrm>
            <a:off x="720000" y="4589280"/>
            <a:ext cx="6408000" cy="0"/>
          </a:xfrm>
          <a:prstGeom prst="line">
            <a:avLst/>
          </a:prstGeom>
          <a:ln w="9144">
            <a:solidFill>
              <a:srgbClr val="000000"/>
            </a:solidFill>
            <a:prstDash val="solid"/>
          </a:ln>
        </p:spPr>
      </p:cxnSp>
      <p:sp>
        <p:nvSpPr>
          <p:cNvPr id="16" name="TextBox 16"/>
          <p:cNvSpPr txBox="1"/>
          <p:nvPr/>
        </p:nvSpPr>
        <p:spPr>
          <a:xfrm>
            <a:off x="720000" y="3601440"/>
            <a:ext cx="2160000" cy="98784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UGR (max)</a:t>
            </a:r>
          </a:p>
        </p:txBody>
      </p:sp>
      <p:sp>
        <p:nvSpPr>
          <p:cNvPr id="17" name="TextBox 17"/>
          <p:cNvSpPr txBox="1"/>
          <p:nvPr/>
        </p:nvSpPr>
        <p:spPr>
          <a:xfrm>
            <a:off x="2880000" y="3601440"/>
            <a:ext cx="4248000" cy="98784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(Engels unified glare rating)
Mate van het psychologische verblindingseffect in interieurs.
Naast de armatuurluminantie is de hoogte van de UGR-waarde ook afhankelijk van de positie van de waarnemer, de blikrichting en de omgevingsluminantie. Onder andere worden in de EN 12464-1 voor verschillende werkplekken in binnenruimtes maximaal toegestane UGR-waarden aangegeven.</a:t>
            </a:r>
          </a:p>
        </p:txBody>
      </p:sp>
      <p:sp>
        <p:nvSpPr>
          <p:cNvPr id="18" name="TextBox 18"/>
          <p:cNvSpPr txBox="1"/>
          <p:nvPr/>
        </p:nvSpPr>
        <p:spPr>
          <a:xfrm>
            <a:off x="720000" y="4589280"/>
            <a:ext cx="6408000" cy="5644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18" name="Line 18"/>
          <p:cNvCxnSpPr/>
          <p:nvPr/>
        </p:nvCxnSpPr>
        <p:spPr>
          <a:xfrm>
            <a:off x="720000" y="5153760"/>
            <a:ext cx="6408000" cy="0"/>
          </a:xfrm>
          <a:prstGeom prst="line">
            <a:avLst/>
          </a:prstGeom>
          <a:ln w="9144">
            <a:solidFill>
              <a:srgbClr val="000000"/>
            </a:solidFill>
            <a:prstDash val="solid"/>
          </a:ln>
        </p:spPr>
      </p:cxnSp>
      <p:sp>
        <p:nvSpPr>
          <p:cNvPr id="19" name="TextBox 19"/>
          <p:cNvSpPr txBox="1"/>
          <p:nvPr/>
        </p:nvSpPr>
        <p:spPr>
          <a:xfrm>
            <a:off x="720000" y="4589280"/>
            <a:ext cx="2160000" cy="56448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UGR-waarnemer</a:t>
            </a:r>
          </a:p>
        </p:txBody>
      </p:sp>
      <p:sp>
        <p:nvSpPr>
          <p:cNvPr id="20" name="TextBox 20"/>
          <p:cNvSpPr txBox="1"/>
          <p:nvPr/>
        </p:nvSpPr>
        <p:spPr>
          <a:xfrm>
            <a:off x="2880000" y="4589280"/>
            <a:ext cx="4248000" cy="56448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Berekeningspunt in de ruimte, waarvoor de DIALux de UGR-waarde bepaalt. De positie en hoogte van het berekeningspunt dient overeen te komen met de normale waarnemingspositie (positie van de ooghoogte van de gebruiker).</a:t>
            </a:r>
          </a:p>
        </p:txBody>
      </p:sp>
      <p:sp>
        <p:nvSpPr>
          <p:cNvPr id="21" name="TextBox 21"/>
          <p:cNvSpPr txBox="1"/>
          <p:nvPr/>
        </p:nvSpPr>
        <p:spPr>
          <a:xfrm>
            <a:off x="720000" y="5441760"/>
            <a:ext cx="6408000" cy="288000"/>
          </a:xfrm>
          <a:prstGeom prst="rect">
            <a:avLst/>
          </a:prstGeom>
          <a:noFill/>
        </p:spPr>
        <p:txBody>
          <a:bodyPr horzOverflow="clip" vertOverflow="clip" lIns="0" tIns="0" rIns="0" bIns="0" wrap="square" rtlCol="0" anchor="t" anchorCtr="0">
            <a:noAutofit/>
          </a:bodyPr>
          <a:lstStyle/>
          <a:p>
            <a:pPr>
              <a:lnSpc>
                <a:spcPct val="94000"/>
              </a:lnSpc>
            </a:pPr>
            <a:r>
              <a:rPr lang="en-US" sz="1131" dirty="0" smtClean="0">
                <a:solidFill>
                  <a:srgbClr val="000000"/>
                </a:solidFill>
                <a:latin typeface="DIALux Report Font Light" pitchFamily="18" charset="0"/>
                <a:cs typeface="DIALux Report Font Light" pitchFamily="18" charset="0"/>
              </a:rPr>
              <a:t>V</a:t>
            </a:r>
          </a:p>
        </p:txBody>
      </p:sp>
      <p:sp>
        <p:nvSpPr>
          <p:cNvPr id="22" name="TextBox 22"/>
          <p:cNvSpPr txBox="1"/>
          <p:nvPr/>
        </p:nvSpPr>
        <p:spPr>
          <a:xfrm>
            <a:off x="720000" y="5729760"/>
            <a:ext cx="6408000" cy="155232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22" name="Line 22"/>
          <p:cNvCxnSpPr/>
          <p:nvPr/>
        </p:nvCxnSpPr>
        <p:spPr>
          <a:xfrm>
            <a:off x="720000" y="7282080"/>
            <a:ext cx="6408000" cy="0"/>
          </a:xfrm>
          <a:prstGeom prst="line">
            <a:avLst/>
          </a:prstGeom>
          <a:ln w="9144">
            <a:solidFill>
              <a:srgbClr val="000000"/>
            </a:solidFill>
            <a:prstDash val="solid"/>
          </a:ln>
        </p:spPr>
      </p:cxnSp>
      <p:sp>
        <p:nvSpPr>
          <p:cNvPr id="23" name="TextBox 23"/>
          <p:cNvSpPr txBox="1"/>
          <p:nvPr/>
        </p:nvSpPr>
        <p:spPr>
          <a:xfrm>
            <a:off x="720000" y="5729760"/>
            <a:ext cx="2160000" cy="155232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Verlichtingssterkte</a:t>
            </a:r>
          </a:p>
        </p:txBody>
      </p:sp>
      <p:sp>
        <p:nvSpPr>
          <p:cNvPr id="24" name="TextBox 24"/>
          <p:cNvSpPr txBox="1"/>
          <p:nvPr/>
        </p:nvSpPr>
        <p:spPr>
          <a:xfrm>
            <a:off x="2880000" y="5729760"/>
            <a:ext cx="4248000" cy="155232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Beschrijft de verhouding van de lichtstroom die een bepaald vlak raakt ten opzichte van de grootte van dit vlak (lm/m² = lx). De verlichtingssterkte is niet aan een objectoppervlak gebonden. Hij kan overal in de ruimte (binnen en buiten) bepaald worden. De verlichtingssterkte is geen producteigenschap aangezien het om een ontvangergrootheid gaat. Voor de meting wordt verlichtingssterkteapparatuur gebruikt.
Eenheid: Lux
Afkorting: lx
Symbool: E</a:t>
            </a:r>
          </a:p>
        </p:txBody>
      </p:sp>
      <p:sp>
        <p:nvSpPr>
          <p:cNvPr id="25" name="TextBox 25"/>
          <p:cNvSpPr txBox="1"/>
          <p:nvPr/>
        </p:nvSpPr>
        <p:spPr>
          <a:xfrm>
            <a:off x="720000" y="7282080"/>
            <a:ext cx="6408000" cy="70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25" name="Line 25"/>
          <p:cNvCxnSpPr/>
          <p:nvPr/>
        </p:nvCxnSpPr>
        <p:spPr>
          <a:xfrm>
            <a:off x="720000" y="7987680"/>
            <a:ext cx="6408000" cy="0"/>
          </a:xfrm>
          <a:prstGeom prst="line">
            <a:avLst/>
          </a:prstGeom>
          <a:ln w="9144">
            <a:solidFill>
              <a:srgbClr val="000000"/>
            </a:solidFill>
            <a:prstDash val="solid"/>
          </a:ln>
        </p:spPr>
      </p:cxnSp>
      <p:sp>
        <p:nvSpPr>
          <p:cNvPr id="26" name="TextBox 26"/>
          <p:cNvSpPr txBox="1"/>
          <p:nvPr/>
        </p:nvSpPr>
        <p:spPr>
          <a:xfrm>
            <a:off x="720000" y="7282080"/>
            <a:ext cx="2160000" cy="70560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Verlichtingssterkte, adaptief</a:t>
            </a:r>
          </a:p>
        </p:txBody>
      </p:sp>
      <p:sp>
        <p:nvSpPr>
          <p:cNvPr id="27" name="TextBox 27"/>
          <p:cNvSpPr txBox="1"/>
          <p:nvPr/>
        </p:nvSpPr>
        <p:spPr>
          <a:xfrm>
            <a:off x="2880000" y="7282080"/>
            <a:ext cx="4248000" cy="70560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Voor het bepalen van de gemiddelde adaptieve verlichtingssterkte op een oppervlak wordt deze "adaptief" gerasterd. Bij grote verschillen in de verlichtingssterkte binnen het oppervlak wordt het raster fijner onderverdeeld, binnen geringe verschillen wordt een grovere onderverdeling gebruikt.</a:t>
            </a:r>
          </a:p>
        </p:txBody>
      </p:sp>
      <p:sp>
        <p:nvSpPr>
          <p:cNvPr id="28" name="TextBox 28"/>
          <p:cNvSpPr txBox="1"/>
          <p:nvPr/>
        </p:nvSpPr>
        <p:spPr>
          <a:xfrm>
            <a:off x="720000" y="7987680"/>
            <a:ext cx="6408000" cy="5644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28" name="Line 28"/>
          <p:cNvCxnSpPr/>
          <p:nvPr/>
        </p:nvCxnSpPr>
        <p:spPr>
          <a:xfrm>
            <a:off x="720000" y="8552160"/>
            <a:ext cx="6408000" cy="0"/>
          </a:xfrm>
          <a:prstGeom prst="line">
            <a:avLst/>
          </a:prstGeom>
          <a:ln w="9144">
            <a:solidFill>
              <a:srgbClr val="000000"/>
            </a:solidFill>
            <a:prstDash val="solid"/>
          </a:ln>
        </p:spPr>
      </p:cxnSp>
      <p:sp>
        <p:nvSpPr>
          <p:cNvPr id="29" name="TextBox 29"/>
          <p:cNvSpPr txBox="1"/>
          <p:nvPr/>
        </p:nvSpPr>
        <p:spPr>
          <a:xfrm>
            <a:off x="720000" y="7987680"/>
            <a:ext cx="2160000" cy="56448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Verlichtingssterkte, horizontaal</a:t>
            </a:r>
          </a:p>
        </p:txBody>
      </p:sp>
      <p:sp>
        <p:nvSpPr>
          <p:cNvPr id="30" name="TextBox 30"/>
          <p:cNvSpPr txBox="1"/>
          <p:nvPr/>
        </p:nvSpPr>
        <p:spPr>
          <a:xfrm>
            <a:off x="2880000" y="7987680"/>
            <a:ext cx="4248000" cy="56448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Verlichtingssterkte, die op een horizontaal oppervlak wordt berekend of gemeten (dit kan bijv. een tafeloppervlak of de vloer zijn). De horizontale verlichtingssterkte wordt in de regel met de formuleletters Eh aangegeven.</a:t>
            </a:r>
          </a:p>
        </p:txBody>
      </p:sp>
      <p:sp>
        <p:nvSpPr>
          <p:cNvPr id="31" name="TextBox 31"/>
          <p:cNvSpPr txBox="1"/>
          <p:nvPr/>
        </p:nvSpPr>
        <p:spPr>
          <a:xfrm>
            <a:off x="720000" y="8552160"/>
            <a:ext cx="6408000" cy="70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31" name="Line 31"/>
          <p:cNvCxnSpPr/>
          <p:nvPr/>
        </p:nvCxnSpPr>
        <p:spPr>
          <a:xfrm>
            <a:off x="720000" y="9257760"/>
            <a:ext cx="6408000" cy="0"/>
          </a:xfrm>
          <a:prstGeom prst="line">
            <a:avLst/>
          </a:prstGeom>
          <a:ln w="9144">
            <a:solidFill>
              <a:srgbClr val="000000"/>
            </a:solidFill>
            <a:prstDash val="solid"/>
          </a:ln>
        </p:spPr>
      </p:cxnSp>
      <p:sp>
        <p:nvSpPr>
          <p:cNvPr id="32" name="TextBox 32"/>
          <p:cNvSpPr txBox="1"/>
          <p:nvPr/>
        </p:nvSpPr>
        <p:spPr>
          <a:xfrm>
            <a:off x="720000" y="8552160"/>
            <a:ext cx="2160000" cy="70560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Verlichtingssterkte, loodrecht</a:t>
            </a:r>
          </a:p>
        </p:txBody>
      </p:sp>
      <p:sp>
        <p:nvSpPr>
          <p:cNvPr id="33" name="TextBox 33"/>
          <p:cNvSpPr txBox="1"/>
          <p:nvPr/>
        </p:nvSpPr>
        <p:spPr>
          <a:xfrm>
            <a:off x="2880000" y="8552160"/>
            <a:ext cx="4248000" cy="70560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Verlichtingssterkte, die loodrecht op een vlak wordt berekend of gemeten. Hiermee moet rekening worden gehouden bij schuine vlakken. Als het oppervlak horizontaal resp. verticaal is, bestaat tussen de loodrechte en de horizontale resp. verticale verlichtingssterkte geen verschil.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720000" y="432000"/>
            <a:ext cx="6408000" cy="106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3" name="TextBox 3"/>
          <p:cNvSpPr txBox="1"/>
          <p:nvPr/>
        </p:nvSpPr>
        <p:spPr>
          <a:xfrm>
            <a:off x="720000" y="9669240"/>
            <a:ext cx="6408000" cy="5842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4" name="TextBox 4"/>
          <p:cNvSpPr txBox="1"/>
          <p:nvPr/>
        </p:nvSpPr>
        <p:spPr>
          <a:xfrm>
            <a:off x="720000" y="1497600"/>
            <a:ext cx="6408000" cy="207000"/>
          </a:xfrm>
          <a:prstGeom prst="rect">
            <a:avLst/>
          </a:prstGeom>
          <a:noFill/>
        </p:spPr>
        <p:txBody>
          <a:bodyPr horzOverflow="clip" vertOverflow="clip" lIns="0" tIns="0" rIns="0" bIns="0" wrap="square" rtlCol="0" anchor="t" anchorCtr="0">
            <a:noAutofit/>
          </a:bodyPr>
          <a:lstStyle/>
          <a:p>
            <a:pPr>
              <a:lnSpc>
                <a:spcPct val="94000"/>
              </a:lnSpc>
            </a:pPr>
            <a:r>
              <a:rPr lang="en-US" sz="1131" dirty="0" smtClean="0">
                <a:solidFill>
                  <a:srgbClr val="000000"/>
                </a:solidFill>
                <a:latin typeface="DIALux Report Font Light" pitchFamily="18" charset="0"/>
                <a:cs typeface="DIALux Report Font Light" pitchFamily="18" charset="0"/>
              </a:rPr>
              <a:t/>
            </a:r>
          </a:p>
        </p:txBody>
      </p:sp>
      <p:sp>
        <p:nvSpPr>
          <p:cNvPr id="5" name="TextBox 5"/>
          <p:cNvSpPr txBox="1"/>
          <p:nvPr/>
        </p:nvSpPr>
        <p:spPr>
          <a:xfrm>
            <a:off x="720000" y="1704600"/>
            <a:ext cx="6408000" cy="474120"/>
          </a:xfrm>
          <a:prstGeom prst="rect">
            <a:avLst/>
          </a:prstGeom>
          <a:noFill/>
        </p:spPr>
        <p:txBody>
          <a:bodyPr horzOverflow="clip" vertOverflow="clip" lIns="0" tIns="0" rIns="0" bIns="0" wrap="none" rtlCol="0" anchor="t" anchorCtr="0">
            <a:noAutofit/>
          </a:bodyPr>
          <a:lstStyle/>
          <a:p>
            <a:pPr>
              <a:lnSpc>
                <a:spcPct val="94000"/>
              </a:lnSpc>
            </a:pPr>
            <a:r>
              <a:rPr lang="en-US" sz="1377" dirty="0" smtClean="0">
                <a:solidFill>
                  <a:srgbClr val="000000"/>
                </a:solidFill>
                <a:latin typeface="DIALux Report Font SemiBold" pitchFamily="18" charset="0"/>
                <a:cs typeface="DIALux Report Font SemiBold" pitchFamily="18" charset="0"/>
              </a:rPr>
              <a:t>Woordenlijst</a:t>
            </a:r>
          </a:p>
        </p:txBody>
      </p:sp>
      <p:sp>
        <p:nvSpPr>
          <p:cNvPr id="6" name="TextBox 6"/>
          <p:cNvSpPr txBox="1"/>
          <p:nvPr/>
        </p:nvSpPr>
        <p:spPr>
          <a:xfrm>
            <a:off x="720000" y="2178720"/>
            <a:ext cx="6408000" cy="749052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7" name="TextBox 7"/>
          <p:cNvSpPr txBox="1"/>
          <p:nvPr/>
        </p:nvSpPr>
        <p:spPr>
          <a:xfrm>
            <a:off x="720000" y="432000"/>
            <a:ext cx="3276000" cy="106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8" name="TextBox 8"/>
          <p:cNvSpPr txBox="1"/>
          <p:nvPr/>
        </p:nvSpPr>
        <p:spPr>
          <a:xfrm>
            <a:off x="720000" y="432000"/>
            <a:ext cx="3276000" cy="324000"/>
          </a:xfrm>
          <a:prstGeom prst="rect">
            <a:avLst/>
          </a:prstGeom>
          <a:noFill/>
        </p:spPr>
        <p:txBody>
          <a:bodyPr horzOverflow="clip" vertOverflow="clip" lIns="0" tIns="54864" rIns="0" bIns="0" wrap="square" rtlCol="0" anchor="t" anchorCtr="0">
            <a:noAutofit/>
          </a:bodyPr>
          <a:lstStyle/>
          <a:p>
            <a:pPr>
              <a:lnSpc>
                <a:spcPct val="94000"/>
              </a:lnSpc>
            </a:pPr>
            <a:r>
              <a:rPr lang="en-US" sz="688" dirty="0" smtClean="0">
                <a:solidFill>
                  <a:srgbClr val="000000"/>
                </a:solidFill>
                <a:latin typeface="DIALux Report Font SemiBold" pitchFamily="18" charset="0"/>
                <a:cs typeface="DIALux Report Font SemiBold" pitchFamily="18" charset="0"/>
              </a:rPr>
              <a:t>Warmerhuizen, Dailycool - 220060 - V1.0 </a:t>
            </a:r>
          </a:p>
        </p:txBody>
      </p:sp>
      <p:pic>
        <p:nvPicPr>
          <p:cNvPr id="9" name="Picture 10" descr="Picture 10 description"/>
          <p:cNvPicPr>
            <a:picLocks noChangeAspect="1"/>
          </p:cNvPicPr>
          <p:nvPr/>
        </p:nvPicPr>
        <p:blipFill>
          <a:blip r:embed="rId2"/>
          <a:stretch>
            <a:fillRect/>
          </a:stretch>
        </p:blipFill>
        <p:spPr>
          <a:xfrm>
            <a:off x="5868000" y="432000"/>
            <a:ext cx="1260000" cy="16440840"/>
          </a:xfrm>
          <a:prstGeom prst="rect">
            <a:avLst/>
          </a:prstGeom>
          <a:noFill/>
        </p:spPr>
      </p:pic>
      <p:sp>
        <p:nvSpPr>
          <p:cNvPr id="10" name="TextBox 10"/>
          <p:cNvSpPr txBox="1"/>
          <p:nvPr/>
        </p:nvSpPr>
        <p:spPr>
          <a:xfrm>
            <a:off x="6552000" y="9669240"/>
            <a:ext cx="576000" cy="584280"/>
          </a:xfrm>
          <a:prstGeom prst="rect">
            <a:avLst/>
          </a:prstGeom>
          <a:noFill/>
        </p:spPr>
        <p:txBody>
          <a:bodyPr horzOverflow="clip" vertOverflow="clip" lIns="0" tIns="0" rIns="0" bIns="0" wrap="none" rtlCol="0" anchor="b" anchorCtr="0">
            <a:noAutofit/>
          </a:bodyPr>
          <a:lstStyle/>
          <a:p>
            <a:pPr algn="r">
              <a:lnSpc>
                <a:spcPct val="94000"/>
              </a:lnSpc>
            </a:pPr>
            <a:r>
              <a:rPr lang="en-US" sz="688" dirty="0" smtClean="0">
                <a:solidFill>
                  <a:srgbClr val="000000"/>
                </a:solidFill>
                <a:latin typeface="DIALux Report Font Light" pitchFamily="18" charset="0"/>
                <a:cs typeface="DIALux Report Font Light" pitchFamily="18" charset="0"/>
              </a:rPr>
              <a:t>13</a:t>
            </a:r>
          </a:p>
        </p:txBody>
      </p:sp>
      <p:sp>
        <p:nvSpPr>
          <p:cNvPr id="11" name="TextBox 11"/>
          <p:cNvSpPr txBox="1"/>
          <p:nvPr/>
        </p:nvSpPr>
        <p:spPr>
          <a:xfrm>
            <a:off x="720000" y="2178720"/>
            <a:ext cx="6408000" cy="5644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11" name="Line 11"/>
          <p:cNvCxnSpPr/>
          <p:nvPr/>
        </p:nvCxnSpPr>
        <p:spPr>
          <a:xfrm>
            <a:off x="720000" y="2743200"/>
            <a:ext cx="6408000" cy="0"/>
          </a:xfrm>
          <a:prstGeom prst="line">
            <a:avLst/>
          </a:prstGeom>
          <a:ln w="9144">
            <a:solidFill>
              <a:srgbClr val="000000"/>
            </a:solidFill>
            <a:prstDash val="solid"/>
          </a:ln>
        </p:spPr>
      </p:cxnSp>
      <p:sp>
        <p:nvSpPr>
          <p:cNvPr id="12" name="TextBox 12"/>
          <p:cNvSpPr txBox="1"/>
          <p:nvPr/>
        </p:nvSpPr>
        <p:spPr>
          <a:xfrm>
            <a:off x="720000" y="2178720"/>
            <a:ext cx="2160000" cy="56448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Verlichtingssterkte, verticaal</a:t>
            </a:r>
          </a:p>
        </p:txBody>
      </p:sp>
      <p:sp>
        <p:nvSpPr>
          <p:cNvPr id="13" name="TextBox 13"/>
          <p:cNvSpPr txBox="1"/>
          <p:nvPr/>
        </p:nvSpPr>
        <p:spPr>
          <a:xfrm>
            <a:off x="2880000" y="2178720"/>
            <a:ext cx="4248000" cy="56448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Verlichtingssterkte die op een verticaal vlak wordt berekend of gemeten (dit kan bijv. de voorkant van een kast zijn). De verticale verlichtingssterkte wordt in de regel met de formuleletters Ev aangegeven.</a:t>
            </a:r>
          </a:p>
        </p:txBody>
      </p:sp>
      <p:sp>
        <p:nvSpPr>
          <p:cNvPr id="14" name="TextBox 14"/>
          <p:cNvSpPr txBox="1"/>
          <p:nvPr/>
        </p:nvSpPr>
        <p:spPr>
          <a:xfrm>
            <a:off x="720000" y="3031200"/>
            <a:ext cx="6408000" cy="288000"/>
          </a:xfrm>
          <a:prstGeom prst="rect">
            <a:avLst/>
          </a:prstGeom>
          <a:noFill/>
        </p:spPr>
        <p:txBody>
          <a:bodyPr horzOverflow="clip" vertOverflow="clip" lIns="0" tIns="0" rIns="0" bIns="0" wrap="square" rtlCol="0" anchor="t" anchorCtr="0">
            <a:noAutofit/>
          </a:bodyPr>
          <a:lstStyle/>
          <a:p>
            <a:pPr>
              <a:lnSpc>
                <a:spcPct val="94000"/>
              </a:lnSpc>
            </a:pPr>
            <a:r>
              <a:rPr lang="en-US" sz="1131" dirty="0" smtClean="0">
                <a:solidFill>
                  <a:srgbClr val="000000"/>
                </a:solidFill>
                <a:latin typeface="DIALux Report Font Light" pitchFamily="18" charset="0"/>
                <a:cs typeface="DIALux Report Font Light" pitchFamily="18" charset="0"/>
              </a:rPr>
              <a:t>W</a:t>
            </a:r>
          </a:p>
        </p:txBody>
      </p:sp>
      <p:sp>
        <p:nvSpPr>
          <p:cNvPr id="15" name="TextBox 15"/>
          <p:cNvSpPr txBox="1"/>
          <p:nvPr/>
        </p:nvSpPr>
        <p:spPr>
          <a:xfrm>
            <a:off x="720000" y="3319200"/>
            <a:ext cx="6408000" cy="42336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15" name="Line 15"/>
          <p:cNvCxnSpPr/>
          <p:nvPr/>
        </p:nvCxnSpPr>
        <p:spPr>
          <a:xfrm>
            <a:off x="720000" y="3742560"/>
            <a:ext cx="6408000" cy="0"/>
          </a:xfrm>
          <a:prstGeom prst="line">
            <a:avLst/>
          </a:prstGeom>
          <a:ln w="9144">
            <a:solidFill>
              <a:srgbClr val="000000"/>
            </a:solidFill>
            <a:prstDash val="solid"/>
          </a:ln>
        </p:spPr>
      </p:cxnSp>
      <p:sp>
        <p:nvSpPr>
          <p:cNvPr id="16" name="TextBox 16"/>
          <p:cNvSpPr txBox="1"/>
          <p:nvPr/>
        </p:nvSpPr>
        <p:spPr>
          <a:xfrm>
            <a:off x="720000" y="3319200"/>
            <a:ext cx="2160000" cy="42336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Werkvlak</a:t>
            </a:r>
          </a:p>
        </p:txBody>
      </p:sp>
      <p:sp>
        <p:nvSpPr>
          <p:cNvPr id="17" name="TextBox 17"/>
          <p:cNvSpPr txBox="1"/>
          <p:nvPr/>
        </p:nvSpPr>
        <p:spPr>
          <a:xfrm>
            <a:off x="2880000" y="3319200"/>
            <a:ext cx="4248000" cy="42336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Virtueel meet- of berekeningsoppervlak ter hoogte van de zichttaak, die in de regel de ruimtegeometrie volgt. Het werkniveau kan ook van een randzone worden voorzien.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720000" y="432000"/>
            <a:ext cx="6408000" cy="106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3" name="TextBox 3"/>
          <p:cNvSpPr txBox="1"/>
          <p:nvPr/>
        </p:nvSpPr>
        <p:spPr>
          <a:xfrm>
            <a:off x="720000" y="9669240"/>
            <a:ext cx="6408000" cy="5842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4" name="TextBox 4"/>
          <p:cNvSpPr txBox="1"/>
          <p:nvPr/>
        </p:nvSpPr>
        <p:spPr>
          <a:xfrm>
            <a:off x="720000" y="1497600"/>
            <a:ext cx="6408000" cy="207000"/>
          </a:xfrm>
          <a:prstGeom prst="rect">
            <a:avLst/>
          </a:prstGeom>
          <a:noFill/>
        </p:spPr>
        <p:txBody>
          <a:bodyPr horzOverflow="clip" vertOverflow="clip" lIns="0" tIns="0" rIns="0" bIns="0" wrap="square" rtlCol="0" anchor="t" anchorCtr="0">
            <a:noAutofit/>
          </a:bodyPr>
          <a:lstStyle/>
          <a:p>
            <a:pPr>
              <a:lnSpc>
                <a:spcPct val="94000"/>
              </a:lnSpc>
            </a:pPr>
            <a:r>
              <a:rPr lang="en-US" sz="1131" dirty="0" smtClean="0">
                <a:solidFill>
                  <a:srgbClr val="000000"/>
                </a:solidFill>
                <a:latin typeface="DIALux Report Font Light" pitchFamily="18" charset="0"/>
                <a:cs typeface="DIALux Report Font Light" pitchFamily="18" charset="0"/>
              </a:rPr>
              <a:t/>
            </a:r>
          </a:p>
        </p:txBody>
      </p:sp>
      <p:sp>
        <p:nvSpPr>
          <p:cNvPr id="5" name="TextBox 5"/>
          <p:cNvSpPr txBox="1"/>
          <p:nvPr/>
        </p:nvSpPr>
        <p:spPr>
          <a:xfrm>
            <a:off x="720000" y="1704600"/>
            <a:ext cx="6408000" cy="474120"/>
          </a:xfrm>
          <a:prstGeom prst="rect">
            <a:avLst/>
          </a:prstGeom>
          <a:noFill/>
        </p:spPr>
        <p:txBody>
          <a:bodyPr horzOverflow="clip" vertOverflow="clip" lIns="0" tIns="0" rIns="0" bIns="0" wrap="none" rtlCol="0" anchor="t" anchorCtr="0">
            <a:noAutofit/>
          </a:bodyPr>
          <a:lstStyle/>
          <a:p>
            <a:pPr>
              <a:lnSpc>
                <a:spcPct val="94000"/>
              </a:lnSpc>
            </a:pPr>
            <a:r>
              <a:rPr lang="en-US" sz="1377" dirty="0" smtClean="0">
                <a:solidFill>
                  <a:srgbClr val="000000"/>
                </a:solidFill>
                <a:latin typeface="DIALux Report Font SemiBold" pitchFamily="18" charset="0"/>
                <a:cs typeface="DIALux Report Font SemiBold" pitchFamily="18" charset="0"/>
              </a:rPr>
              <a:t>Inhoud</a:t>
            </a:r>
          </a:p>
        </p:txBody>
      </p:sp>
      <p:sp>
        <p:nvSpPr>
          <p:cNvPr id="6" name="TextBox 6"/>
          <p:cNvSpPr txBox="1"/>
          <p:nvPr/>
        </p:nvSpPr>
        <p:spPr>
          <a:xfrm>
            <a:off x="720000" y="2178720"/>
            <a:ext cx="6408000" cy="749052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7" name="TextBox 7"/>
          <p:cNvSpPr txBox="1"/>
          <p:nvPr/>
        </p:nvSpPr>
        <p:spPr>
          <a:xfrm>
            <a:off x="720000" y="432000"/>
            <a:ext cx="3276000" cy="106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8" name="TextBox 8"/>
          <p:cNvSpPr txBox="1"/>
          <p:nvPr/>
        </p:nvSpPr>
        <p:spPr>
          <a:xfrm>
            <a:off x="720000" y="432000"/>
            <a:ext cx="3276000" cy="324000"/>
          </a:xfrm>
          <a:prstGeom prst="rect">
            <a:avLst/>
          </a:prstGeom>
          <a:noFill/>
        </p:spPr>
        <p:txBody>
          <a:bodyPr horzOverflow="clip" vertOverflow="clip" lIns="0" tIns="54864" rIns="0" bIns="0" wrap="square" rtlCol="0" anchor="t" anchorCtr="0">
            <a:noAutofit/>
          </a:bodyPr>
          <a:lstStyle/>
          <a:p>
            <a:pPr>
              <a:lnSpc>
                <a:spcPct val="94000"/>
              </a:lnSpc>
            </a:pPr>
            <a:r>
              <a:rPr lang="en-US" sz="688" dirty="0" smtClean="0">
                <a:solidFill>
                  <a:srgbClr val="000000"/>
                </a:solidFill>
                <a:latin typeface="DIALux Report Font SemiBold" pitchFamily="18" charset="0"/>
                <a:cs typeface="DIALux Report Font SemiBold" pitchFamily="18" charset="0"/>
              </a:rPr>
              <a:t>Warmerhuizen, Dailycool - 220060 - V1.0 </a:t>
            </a:r>
          </a:p>
        </p:txBody>
      </p:sp>
      <p:sp>
        <p:nvSpPr>
          <p:cNvPr id="9" name="TextBox 9"/>
          <p:cNvSpPr txBox="1"/>
          <p:nvPr/>
        </p:nvSpPr>
        <p:spPr>
          <a:xfrm>
            <a:off x="1122120" y="2178720"/>
            <a:ext cx="474840" cy="154080"/>
          </a:xfrm>
          <a:prstGeom prst="rect">
            <a:avLst/>
          </a:prstGeom>
          <a:noFill/>
        </p:spPr>
        <p:txBody>
          <a:bodyPr horzOverflow="clip" vertOverflow="clip" lIns="0" tIns="0" rIns="0" bIns="0"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Voorblad </a:t>
            </a:r>
          </a:p>
        </p:txBody>
      </p:sp>
      <p:sp>
        <p:nvSpPr>
          <p:cNvPr id="10" name="TextBox 10"/>
          <p:cNvSpPr txBox="1"/>
          <p:nvPr/>
        </p:nvSpPr>
        <p:spPr>
          <a:xfrm>
            <a:off x="6084360" y="2178720"/>
            <a:ext cx="95760" cy="154080"/>
          </a:xfrm>
          <a:prstGeom prst="rect">
            <a:avLst/>
          </a:prstGeom>
          <a:noFill/>
        </p:spPr>
        <p:txBody>
          <a:bodyPr horzOverflow="clip" vertOverflow="clip" lIns="0" tIns="0" rIns="0" bIns="0" wrap="none" rtlCol="0" anchor="t" anchorCtr="0">
            <a:noAutofit/>
          </a:bodyPr>
          <a:lstStyle/>
          <a:p>
            <a:pPr algn="r">
              <a:lnSpc>
                <a:spcPct val="94000"/>
              </a:lnSpc>
            </a:pPr>
            <a:r>
              <a:rPr lang="en-US" sz="836" dirty="0" smtClean="0">
                <a:solidFill>
                  <a:srgbClr val="000000"/>
                </a:solidFill>
                <a:latin typeface="DIALux Report Font Light" pitchFamily="18" charset="0"/>
                <a:cs typeface="DIALux Report Font Light" pitchFamily="18" charset="0"/>
              </a:rPr>
              <a:t>1</a:t>
            </a:r>
          </a:p>
        </p:txBody>
      </p:sp>
      <p:sp>
        <p:nvSpPr>
          <p:cNvPr id="11" name="TextBox 11"/>
          <p:cNvSpPr txBox="1"/>
          <p:nvPr/>
        </p:nvSpPr>
        <p:spPr>
          <a:xfrm>
            <a:off x="1596960" y="2178720"/>
            <a:ext cx="4487400" cy="154080"/>
          </a:xfrm>
          <a:prstGeom prst="rect">
            <a:avLst/>
          </a:prstGeom>
          <a:noFill/>
        </p:spPr>
        <p:txBody>
          <a:bodyPr horzOverflow="clip" vertOverflow="clip" lIns="0" tIns="-27432" rIns="0" bIns="0" wrap="non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a:t>
            </a:r>
          </a:p>
        </p:txBody>
      </p:sp>
      <p:sp>
        <p:nvSpPr>
          <p:cNvPr id="12" name="TextBox 12"/>
          <p:cNvSpPr txBox="1"/>
          <p:nvPr/>
        </p:nvSpPr>
        <p:spPr>
          <a:xfrm>
            <a:off x="1122120" y="2332800"/>
            <a:ext cx="432000" cy="154080"/>
          </a:xfrm>
          <a:prstGeom prst="rect">
            <a:avLst/>
          </a:prstGeom>
          <a:noFill/>
        </p:spPr>
        <p:txBody>
          <a:bodyPr horzOverflow="clip" vertOverflow="clip" lIns="0" tIns="0" rIns="0" bIns="0"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Inhoud </a:t>
            </a:r>
          </a:p>
        </p:txBody>
      </p:sp>
      <p:sp>
        <p:nvSpPr>
          <p:cNvPr id="13" name="TextBox 13"/>
          <p:cNvSpPr txBox="1"/>
          <p:nvPr/>
        </p:nvSpPr>
        <p:spPr>
          <a:xfrm>
            <a:off x="6084360" y="2332800"/>
            <a:ext cx="95760" cy="154080"/>
          </a:xfrm>
          <a:prstGeom prst="rect">
            <a:avLst/>
          </a:prstGeom>
          <a:noFill/>
        </p:spPr>
        <p:txBody>
          <a:bodyPr horzOverflow="clip" vertOverflow="clip" lIns="0" tIns="0" rIns="0" bIns="0" wrap="none" rtlCol="0" anchor="t" anchorCtr="0">
            <a:noAutofit/>
          </a:bodyPr>
          <a:lstStyle/>
          <a:p>
            <a:pPr algn="r">
              <a:lnSpc>
                <a:spcPct val="94000"/>
              </a:lnSpc>
            </a:pPr>
            <a:r>
              <a:rPr lang="en-US" sz="836" dirty="0" smtClean="0">
                <a:solidFill>
                  <a:srgbClr val="000000"/>
                </a:solidFill>
                <a:latin typeface="DIALux Report Font Light" pitchFamily="18" charset="0"/>
                <a:cs typeface="DIALux Report Font Light" pitchFamily="18" charset="0"/>
              </a:rPr>
              <a:t>2</a:t>
            </a:r>
          </a:p>
        </p:txBody>
      </p:sp>
      <p:sp>
        <p:nvSpPr>
          <p:cNvPr id="14" name="TextBox 14"/>
          <p:cNvSpPr txBox="1"/>
          <p:nvPr/>
        </p:nvSpPr>
        <p:spPr>
          <a:xfrm>
            <a:off x="1554120" y="2332800"/>
            <a:ext cx="4530240" cy="154080"/>
          </a:xfrm>
          <a:prstGeom prst="rect">
            <a:avLst/>
          </a:prstGeom>
          <a:noFill/>
        </p:spPr>
        <p:txBody>
          <a:bodyPr horzOverflow="clip" vertOverflow="clip" lIns="0" tIns="-27432" rIns="0" bIns="0" wrap="non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a:t>
            </a:r>
          </a:p>
        </p:txBody>
      </p:sp>
      <p:sp>
        <p:nvSpPr>
          <p:cNvPr id="15" name="TextBox 15"/>
          <p:cNvSpPr txBox="1"/>
          <p:nvPr/>
        </p:nvSpPr>
        <p:spPr>
          <a:xfrm>
            <a:off x="1122120" y="2486880"/>
            <a:ext cx="619560" cy="154080"/>
          </a:xfrm>
          <a:prstGeom prst="rect">
            <a:avLst/>
          </a:prstGeom>
          <a:noFill/>
        </p:spPr>
        <p:txBody>
          <a:bodyPr horzOverflow="clip" vertOverflow="clip" lIns="0" tIns="0" rIns="0" bIns="0"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Beschrijving </a:t>
            </a:r>
          </a:p>
        </p:txBody>
      </p:sp>
      <p:sp>
        <p:nvSpPr>
          <p:cNvPr id="16" name="TextBox 16"/>
          <p:cNvSpPr txBox="1"/>
          <p:nvPr/>
        </p:nvSpPr>
        <p:spPr>
          <a:xfrm>
            <a:off x="6084360" y="2486880"/>
            <a:ext cx="95760" cy="154080"/>
          </a:xfrm>
          <a:prstGeom prst="rect">
            <a:avLst/>
          </a:prstGeom>
          <a:noFill/>
        </p:spPr>
        <p:txBody>
          <a:bodyPr horzOverflow="clip" vertOverflow="clip" lIns="0" tIns="0" rIns="0" bIns="0" wrap="none" rtlCol="0" anchor="t" anchorCtr="0">
            <a:noAutofit/>
          </a:bodyPr>
          <a:lstStyle/>
          <a:p>
            <a:pPr algn="r">
              <a:lnSpc>
                <a:spcPct val="94000"/>
              </a:lnSpc>
            </a:pPr>
            <a:r>
              <a:rPr lang="en-US" sz="836" dirty="0" smtClean="0">
                <a:solidFill>
                  <a:srgbClr val="000000"/>
                </a:solidFill>
                <a:latin typeface="DIALux Report Font Light" pitchFamily="18" charset="0"/>
                <a:cs typeface="DIALux Report Font Light" pitchFamily="18" charset="0"/>
              </a:rPr>
              <a:t>3</a:t>
            </a:r>
          </a:p>
        </p:txBody>
      </p:sp>
      <p:sp>
        <p:nvSpPr>
          <p:cNvPr id="17" name="TextBox 17"/>
          <p:cNvSpPr txBox="1"/>
          <p:nvPr/>
        </p:nvSpPr>
        <p:spPr>
          <a:xfrm>
            <a:off x="1741680" y="2486880"/>
            <a:ext cx="4342680" cy="154080"/>
          </a:xfrm>
          <a:prstGeom prst="rect">
            <a:avLst/>
          </a:prstGeom>
          <a:noFill/>
        </p:spPr>
        <p:txBody>
          <a:bodyPr horzOverflow="clip" vertOverflow="clip" lIns="0" tIns="-27432" rIns="0" bIns="0" wrap="non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a:t>
            </a:r>
          </a:p>
        </p:txBody>
      </p:sp>
      <p:sp>
        <p:nvSpPr>
          <p:cNvPr id="18" name="TextBox 18"/>
          <p:cNvSpPr txBox="1"/>
          <p:nvPr/>
        </p:nvSpPr>
        <p:spPr>
          <a:xfrm>
            <a:off x="1122120" y="2640960"/>
            <a:ext cx="719640" cy="154080"/>
          </a:xfrm>
          <a:prstGeom prst="rect">
            <a:avLst/>
          </a:prstGeom>
          <a:noFill/>
        </p:spPr>
        <p:txBody>
          <a:bodyPr horzOverflow="clip" vertOverflow="clip" lIns="0" tIns="0" rIns="0" bIns="0"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Armaturenlijst </a:t>
            </a:r>
          </a:p>
        </p:txBody>
      </p:sp>
      <p:sp>
        <p:nvSpPr>
          <p:cNvPr id="19" name="TextBox 19"/>
          <p:cNvSpPr txBox="1"/>
          <p:nvPr/>
        </p:nvSpPr>
        <p:spPr>
          <a:xfrm>
            <a:off x="6084360" y="2640960"/>
            <a:ext cx="95760" cy="154080"/>
          </a:xfrm>
          <a:prstGeom prst="rect">
            <a:avLst/>
          </a:prstGeom>
          <a:noFill/>
        </p:spPr>
        <p:txBody>
          <a:bodyPr horzOverflow="clip" vertOverflow="clip" lIns="0" tIns="0" rIns="0" bIns="0" wrap="none" rtlCol="0" anchor="t" anchorCtr="0">
            <a:noAutofit/>
          </a:bodyPr>
          <a:lstStyle/>
          <a:p>
            <a:pPr algn="r">
              <a:lnSpc>
                <a:spcPct val="94000"/>
              </a:lnSpc>
            </a:pPr>
            <a:r>
              <a:rPr lang="en-US" sz="836" dirty="0" smtClean="0">
                <a:solidFill>
                  <a:srgbClr val="000000"/>
                </a:solidFill>
                <a:latin typeface="DIALux Report Font Light" pitchFamily="18" charset="0"/>
                <a:cs typeface="DIALux Report Font Light" pitchFamily="18" charset="0"/>
              </a:rPr>
              <a:t>5</a:t>
            </a:r>
          </a:p>
        </p:txBody>
      </p:sp>
      <p:sp>
        <p:nvSpPr>
          <p:cNvPr id="20" name="TextBox 20"/>
          <p:cNvSpPr txBox="1"/>
          <p:nvPr/>
        </p:nvSpPr>
        <p:spPr>
          <a:xfrm>
            <a:off x="1841760" y="2640960"/>
            <a:ext cx="4242600" cy="154080"/>
          </a:xfrm>
          <a:prstGeom prst="rect">
            <a:avLst/>
          </a:prstGeom>
          <a:noFill/>
        </p:spPr>
        <p:txBody>
          <a:bodyPr horzOverflow="clip" vertOverflow="clip" lIns="0" tIns="-27432" rIns="0" bIns="0" wrap="non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a:t>
            </a:r>
          </a:p>
        </p:txBody>
      </p:sp>
      <p:sp>
        <p:nvSpPr>
          <p:cNvPr id="21" name="TextBox 21"/>
          <p:cNvSpPr txBox="1"/>
          <p:nvPr/>
        </p:nvSpPr>
        <p:spPr>
          <a:xfrm>
            <a:off x="1122120" y="3083040"/>
            <a:ext cx="5058000" cy="253800"/>
          </a:xfrm>
          <a:prstGeom prst="rect">
            <a:avLst/>
          </a:prstGeom>
          <a:noFill/>
        </p:spPr>
        <p:txBody>
          <a:bodyPr horzOverflow="clip" vertOverflow="clip" lIns="0" tIns="0" rIns="0" bIns="0" wrap="none" rtlCol="0" anchor="t" anchorCtr="0">
            <a:noAutofit/>
          </a:bodyPr>
          <a:lstStyle/>
          <a:p>
            <a:pPr>
              <a:lnSpc>
                <a:spcPct val="94000"/>
              </a:lnSpc>
            </a:pPr>
            <a:r>
              <a:rPr lang="en-US" sz="1377" dirty="0" smtClean="0">
                <a:solidFill>
                  <a:srgbClr val="000000"/>
                </a:solidFill>
                <a:latin typeface="DIALux Report Font Light" pitchFamily="18" charset="0"/>
                <a:cs typeface="DIALux Report Font Light" pitchFamily="18" charset="0"/>
              </a:rPr>
              <a:t>Productgegevens</a:t>
            </a:r>
          </a:p>
        </p:txBody>
      </p:sp>
      <p:sp>
        <p:nvSpPr>
          <p:cNvPr id="22" name="TextBox 22"/>
          <p:cNvSpPr txBox="1"/>
          <p:nvPr/>
        </p:nvSpPr>
        <p:spPr>
          <a:xfrm>
            <a:off x="1122120" y="3444840"/>
            <a:ext cx="3850200" cy="295200"/>
          </a:xfrm>
          <a:prstGeom prst="rect">
            <a:avLst/>
          </a:prstGeom>
          <a:noFill/>
        </p:spPr>
        <p:txBody>
          <a:bodyPr horzOverflow="clip" vertOverflow="clip" lIns="0" tIns="0" rIns="0" bIns="0"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LIGHTRONICS BV - BRISA-PLUS-L2WG5-LC-O2-64LED-3000K-12500LM-86W (1x L2WG5-FFDA-435mA) </a:t>
            </a:r>
          </a:p>
        </p:txBody>
      </p:sp>
      <p:sp>
        <p:nvSpPr>
          <p:cNvPr id="23" name="TextBox 23"/>
          <p:cNvSpPr txBox="1"/>
          <p:nvPr/>
        </p:nvSpPr>
        <p:spPr>
          <a:xfrm>
            <a:off x="6084360" y="3444840"/>
            <a:ext cx="95760" cy="295200"/>
          </a:xfrm>
          <a:prstGeom prst="rect">
            <a:avLst/>
          </a:prstGeom>
          <a:noFill/>
        </p:spPr>
        <p:txBody>
          <a:bodyPr horzOverflow="clip" vertOverflow="clip" lIns="0" tIns="0" rIns="0" bIns="0" wrap="none" rtlCol="0" anchor="t" anchorCtr="0">
            <a:noAutofit/>
          </a:bodyPr>
          <a:lstStyle/>
          <a:p>
            <a:pPr algn="r">
              <a:lnSpc>
                <a:spcPct val="94000"/>
              </a:lnSpc>
            </a:pPr>
            <a:r>
              <a:rPr lang="en-US" sz="836" dirty="0" smtClean="0">
                <a:solidFill>
                  <a:srgbClr val="000000"/>
                </a:solidFill>
                <a:latin typeface="DIALux Report Font Light" pitchFamily="18" charset="0"/>
                <a:cs typeface="DIALux Report Font Light" pitchFamily="18" charset="0"/>
              </a:rPr>
              <a:t>6</a:t>
            </a:r>
          </a:p>
        </p:txBody>
      </p:sp>
      <p:sp>
        <p:nvSpPr>
          <p:cNvPr id="24" name="TextBox 24"/>
          <p:cNvSpPr txBox="1"/>
          <p:nvPr/>
        </p:nvSpPr>
        <p:spPr>
          <a:xfrm>
            <a:off x="4972320" y="3444840"/>
            <a:ext cx="1112040" cy="295200"/>
          </a:xfrm>
          <a:prstGeom prst="rect">
            <a:avLst/>
          </a:prstGeom>
          <a:noFill/>
        </p:spPr>
        <p:txBody>
          <a:bodyPr horzOverflow="clip" vertOverflow="clip" lIns="0" tIns="-27432" rIns="0" bIns="0" wrap="non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a:t>
            </a:r>
          </a:p>
        </p:txBody>
      </p:sp>
      <p:sp>
        <p:nvSpPr>
          <p:cNvPr id="25" name="TextBox 25"/>
          <p:cNvSpPr txBox="1"/>
          <p:nvPr/>
        </p:nvSpPr>
        <p:spPr>
          <a:xfrm>
            <a:off x="1122120" y="4028040"/>
            <a:ext cx="5058000" cy="253800"/>
          </a:xfrm>
          <a:prstGeom prst="rect">
            <a:avLst/>
          </a:prstGeom>
          <a:noFill/>
        </p:spPr>
        <p:txBody>
          <a:bodyPr horzOverflow="clip" vertOverflow="clip" lIns="0" tIns="0" rIns="0" bIns="0" wrap="none" rtlCol="0" anchor="t" anchorCtr="0">
            <a:noAutofit/>
          </a:bodyPr>
          <a:lstStyle/>
          <a:p>
            <a:pPr>
              <a:lnSpc>
                <a:spcPct val="94000"/>
              </a:lnSpc>
            </a:pPr>
            <a:r>
              <a:rPr lang="en-US" sz="1377" dirty="0" smtClean="0">
                <a:solidFill>
                  <a:srgbClr val="000000"/>
                </a:solidFill>
                <a:latin typeface="DIALux Report Font Light" pitchFamily="18" charset="0"/>
                <a:cs typeface="DIALux Report Font Light" pitchFamily="18" charset="0"/>
              </a:rPr>
              <a:t>Terrein 1</a:t>
            </a:r>
          </a:p>
        </p:txBody>
      </p:sp>
      <p:sp>
        <p:nvSpPr>
          <p:cNvPr id="26" name="TextBox 26"/>
          <p:cNvSpPr txBox="1"/>
          <p:nvPr/>
        </p:nvSpPr>
        <p:spPr>
          <a:xfrm>
            <a:off x="1122120" y="4389840"/>
            <a:ext cx="2420280" cy="154080"/>
          </a:xfrm>
          <a:prstGeom prst="rect">
            <a:avLst/>
          </a:prstGeom>
          <a:noFill/>
        </p:spPr>
        <p:txBody>
          <a:bodyPr horzOverflow="clip" vertOverflow="clip" lIns="0" tIns="0" rIns="0" bIns="0"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Verlicht gedeelte / Horizontale verlichtingssterkte </a:t>
            </a:r>
          </a:p>
        </p:txBody>
      </p:sp>
      <p:sp>
        <p:nvSpPr>
          <p:cNvPr id="27" name="TextBox 27"/>
          <p:cNvSpPr txBox="1"/>
          <p:nvPr/>
        </p:nvSpPr>
        <p:spPr>
          <a:xfrm>
            <a:off x="6084360" y="4389840"/>
            <a:ext cx="95760" cy="154080"/>
          </a:xfrm>
          <a:prstGeom prst="rect">
            <a:avLst/>
          </a:prstGeom>
          <a:noFill/>
        </p:spPr>
        <p:txBody>
          <a:bodyPr horzOverflow="clip" vertOverflow="clip" lIns="0" tIns="0" rIns="0" bIns="0" wrap="none" rtlCol="0" anchor="t" anchorCtr="0">
            <a:noAutofit/>
          </a:bodyPr>
          <a:lstStyle/>
          <a:p>
            <a:pPr algn="r">
              <a:lnSpc>
                <a:spcPct val="94000"/>
              </a:lnSpc>
            </a:pPr>
            <a:r>
              <a:rPr lang="en-US" sz="836" dirty="0" smtClean="0">
                <a:solidFill>
                  <a:srgbClr val="000000"/>
                </a:solidFill>
                <a:latin typeface="DIALux Report Font Light" pitchFamily="18" charset="0"/>
                <a:cs typeface="DIALux Report Font Light" pitchFamily="18" charset="0"/>
              </a:rPr>
              <a:t>7</a:t>
            </a:r>
          </a:p>
        </p:txBody>
      </p:sp>
      <p:sp>
        <p:nvSpPr>
          <p:cNvPr id="28" name="TextBox 28"/>
          <p:cNvSpPr txBox="1"/>
          <p:nvPr/>
        </p:nvSpPr>
        <p:spPr>
          <a:xfrm>
            <a:off x="3542400" y="4389840"/>
            <a:ext cx="2541960" cy="154080"/>
          </a:xfrm>
          <a:prstGeom prst="rect">
            <a:avLst/>
          </a:prstGeom>
          <a:noFill/>
        </p:spPr>
        <p:txBody>
          <a:bodyPr horzOverflow="clip" vertOverflow="clip" lIns="0" tIns="-27432" rIns="0" bIns="0" wrap="non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a:t>
            </a:r>
          </a:p>
        </p:txBody>
      </p:sp>
      <p:sp>
        <p:nvSpPr>
          <p:cNvPr id="29" name="TextBox 29"/>
          <p:cNvSpPr txBox="1"/>
          <p:nvPr/>
        </p:nvSpPr>
        <p:spPr>
          <a:xfrm>
            <a:off x="1122120" y="4831920"/>
            <a:ext cx="646200" cy="154080"/>
          </a:xfrm>
          <a:prstGeom prst="rect">
            <a:avLst/>
          </a:prstGeom>
          <a:noFill/>
        </p:spPr>
        <p:txBody>
          <a:bodyPr horzOverflow="clip" vertOverflow="clip" lIns="0" tIns="0" rIns="0" bIns="0"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Woordenlijst </a:t>
            </a:r>
          </a:p>
        </p:txBody>
      </p:sp>
      <p:sp>
        <p:nvSpPr>
          <p:cNvPr id="30" name="TextBox 30"/>
          <p:cNvSpPr txBox="1"/>
          <p:nvPr/>
        </p:nvSpPr>
        <p:spPr>
          <a:xfrm>
            <a:off x="6084360" y="4831920"/>
            <a:ext cx="95760" cy="154080"/>
          </a:xfrm>
          <a:prstGeom prst="rect">
            <a:avLst/>
          </a:prstGeom>
          <a:noFill/>
        </p:spPr>
        <p:txBody>
          <a:bodyPr horzOverflow="clip" vertOverflow="clip" lIns="0" tIns="0" rIns="0" bIns="0" wrap="none" rtlCol="0" anchor="t" anchorCtr="0">
            <a:noAutofit/>
          </a:bodyPr>
          <a:lstStyle/>
          <a:p>
            <a:pPr algn="r">
              <a:lnSpc>
                <a:spcPct val="94000"/>
              </a:lnSpc>
            </a:pPr>
            <a:r>
              <a:rPr lang="en-US" sz="836" dirty="0" smtClean="0">
                <a:solidFill>
                  <a:srgbClr val="000000"/>
                </a:solidFill>
                <a:latin typeface="DIALux Report Font Light" pitchFamily="18" charset="0"/>
                <a:cs typeface="DIALux Report Font Light" pitchFamily="18" charset="0"/>
              </a:rPr>
              <a:t>8</a:t>
            </a:r>
          </a:p>
        </p:txBody>
      </p:sp>
      <p:sp>
        <p:nvSpPr>
          <p:cNvPr id="31" name="TextBox 31"/>
          <p:cNvSpPr txBox="1"/>
          <p:nvPr/>
        </p:nvSpPr>
        <p:spPr>
          <a:xfrm>
            <a:off x="1768320" y="4831920"/>
            <a:ext cx="4316040" cy="154080"/>
          </a:xfrm>
          <a:prstGeom prst="rect">
            <a:avLst/>
          </a:prstGeom>
          <a:noFill/>
        </p:spPr>
        <p:txBody>
          <a:bodyPr horzOverflow="clip" vertOverflow="clip" lIns="0" tIns="-27432" rIns="0" bIns="0" wrap="non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720000" y="432000"/>
            <a:ext cx="6408000" cy="106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3" name="TextBox 3"/>
          <p:cNvSpPr txBox="1"/>
          <p:nvPr/>
        </p:nvSpPr>
        <p:spPr>
          <a:xfrm>
            <a:off x="720000" y="9669240"/>
            <a:ext cx="6408000" cy="5842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4" name="TextBox 4"/>
          <p:cNvSpPr txBox="1"/>
          <p:nvPr/>
        </p:nvSpPr>
        <p:spPr>
          <a:xfrm>
            <a:off x="720000" y="432000"/>
            <a:ext cx="3276000" cy="106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5" name="TextBox 5"/>
          <p:cNvSpPr txBox="1"/>
          <p:nvPr/>
        </p:nvSpPr>
        <p:spPr>
          <a:xfrm>
            <a:off x="720000" y="432000"/>
            <a:ext cx="3276000" cy="324000"/>
          </a:xfrm>
          <a:prstGeom prst="rect">
            <a:avLst/>
          </a:prstGeom>
          <a:noFill/>
        </p:spPr>
        <p:txBody>
          <a:bodyPr horzOverflow="clip" vertOverflow="clip" lIns="0" tIns="54864" rIns="0" bIns="0" wrap="square" rtlCol="0" anchor="t" anchorCtr="0">
            <a:noAutofit/>
          </a:bodyPr>
          <a:lstStyle/>
          <a:p>
            <a:pPr>
              <a:lnSpc>
                <a:spcPct val="94000"/>
              </a:lnSpc>
            </a:pPr>
            <a:r>
              <a:rPr lang="en-US" sz="688" dirty="0" smtClean="0">
                <a:solidFill>
                  <a:srgbClr val="000000"/>
                </a:solidFill>
                <a:latin typeface="DIALux Report Font SemiBold" pitchFamily="18" charset="0"/>
                <a:cs typeface="DIALux Report Font SemiBold" pitchFamily="18" charset="0"/>
              </a:rPr>
              <a:t>Warmerhuizen, Dailycool - 220060 - V1.0 </a:t>
            </a:r>
          </a:p>
        </p:txBody>
      </p:sp>
      <p:pic>
        <p:nvPicPr>
          <p:cNvPr id="6" name="Picture 7" descr="Picture 7 description"/>
          <p:cNvPicPr>
            <a:picLocks noChangeAspect="1"/>
          </p:cNvPicPr>
          <p:nvPr/>
        </p:nvPicPr>
        <p:blipFill>
          <a:blip r:embed="rId2"/>
          <a:stretch>
            <a:fillRect/>
          </a:stretch>
        </p:blipFill>
        <p:spPr>
          <a:xfrm>
            <a:off x="5868000" y="432000"/>
            <a:ext cx="1260000" cy="16440840"/>
          </a:xfrm>
          <a:prstGeom prst="rect">
            <a:avLst/>
          </a:prstGeom>
          <a:noFill/>
        </p:spPr>
      </p:pic>
      <p:sp>
        <p:nvSpPr>
          <p:cNvPr id="7" name="TextBox 7"/>
          <p:cNvSpPr txBox="1"/>
          <p:nvPr/>
        </p:nvSpPr>
        <p:spPr>
          <a:xfrm>
            <a:off x="6552000" y="9669240"/>
            <a:ext cx="576000" cy="584280"/>
          </a:xfrm>
          <a:prstGeom prst="rect">
            <a:avLst/>
          </a:prstGeom>
          <a:noFill/>
        </p:spPr>
        <p:txBody>
          <a:bodyPr horzOverflow="clip" vertOverflow="clip" lIns="0" tIns="0" rIns="0" bIns="0" wrap="none" rtlCol="0" anchor="b" anchorCtr="0">
            <a:noAutofit/>
          </a:bodyPr>
          <a:lstStyle/>
          <a:p>
            <a:pPr algn="r">
              <a:lnSpc>
                <a:spcPct val="94000"/>
              </a:lnSpc>
            </a:pPr>
            <a:r>
              <a:rPr lang="en-US" sz="688" dirty="0" smtClean="0">
                <a:solidFill>
                  <a:srgbClr val="000000"/>
                </a:solidFill>
                <a:latin typeface="DIALux Report Font Light" pitchFamily="18" charset="0"/>
                <a:cs typeface="DIALux Report Font Light" pitchFamily="18" charset="0"/>
              </a:rPr>
              <a:t>3</a:t>
            </a:r>
          </a:p>
        </p:txBody>
      </p:sp>
      <p:sp>
        <p:nvSpPr>
          <p:cNvPr id="8" name="TextBox 8"/>
          <p:cNvSpPr txBox="1"/>
          <p:nvPr/>
        </p:nvSpPr>
        <p:spPr>
          <a:xfrm>
            <a:off x="720000" y="9669240"/>
            <a:ext cx="5316120" cy="584280"/>
          </a:xfrm>
          <a:prstGeom prst="rect">
            <a:avLst/>
          </a:prstGeom>
          <a:noFill/>
        </p:spPr>
        <p:txBody>
          <a:bodyPr horzOverflow="clip" vertOverflow="clip" lIns="0" tIns="0" rIns="0" bIns="0" wrap="square" rtlCol="0" anchor="b" anchorCtr="0">
            <a:noAutofit/>
          </a:bodyPr>
          <a:lstStyle/>
          <a:p>
            <a:pPr>
              <a:lnSpc>
                <a:spcPct val="94000"/>
              </a:lnSpc>
            </a:pPr>
            <a:r>
              <a:rPr lang="en-US" sz="688" dirty="0" smtClean="0">
                <a:solidFill>
                  <a:srgbClr val="646363"/>
                </a:solidFill>
                <a:latin typeface="DIALux Report Font Light" pitchFamily="18" charset="0"/>
                <a:cs typeface="DIALux Report Font Light" pitchFamily="18" charset="0"/>
              </a:rPr>
              <a:t>Deze berekening is uitgevoerd conform de gedragscode NSVV </a:t>
            </a:r>
          </a:p>
        </p:txBody>
      </p:sp>
      <p:pic>
        <p:nvPicPr>
          <p:cNvPr id="9" name="Picture 10" descr="Picture 10 description"/>
          <p:cNvPicPr>
            <a:picLocks noChangeAspect="1"/>
          </p:cNvPicPr>
          <p:nvPr/>
        </p:nvPicPr>
        <p:blipFill>
          <a:blip r:embed="rId3"/>
          <a:stretch>
            <a:fillRect/>
          </a:stretch>
        </p:blipFill>
        <p:spPr>
          <a:xfrm>
            <a:off x="720000" y="1497600"/>
            <a:ext cx="5634000" cy="3359160"/>
          </a:xfrm>
          <a:prstGeom prst="rect">
            <a:avLst/>
          </a:prstGeom>
          <a:noFill/>
        </p:spPr>
      </p:pic>
      <p:sp>
        <p:nvSpPr>
          <p:cNvPr id="10" name="TextBox 10"/>
          <p:cNvSpPr txBox="1"/>
          <p:nvPr/>
        </p:nvSpPr>
        <p:spPr>
          <a:xfrm>
            <a:off x="720000" y="5295960"/>
            <a:ext cx="3996000" cy="223200"/>
          </a:xfrm>
          <a:prstGeom prst="rect">
            <a:avLst/>
          </a:prstGeom>
          <a:noFill/>
        </p:spPr>
        <p:txBody>
          <a:bodyPr horzOverflow="clip" vertOverflow="clip" lIns="0" tIns="0" rIns="0" bIns="0" wrap="square" rtlCol="0" anchor="t" anchorCtr="0">
            <a:noAutofit/>
          </a:bodyPr>
          <a:lstStyle/>
          <a:p>
            <a:pPr>
              <a:lnSpc>
                <a:spcPct val="94000"/>
              </a:lnSpc>
            </a:pPr>
            <a:r>
              <a:rPr lang="en-US" sz="1131" dirty="0" smtClean="0">
                <a:solidFill>
                  <a:srgbClr val="000000"/>
                </a:solidFill>
                <a:latin typeface="DIALux Report Font Light" pitchFamily="18" charset="0"/>
                <a:cs typeface="DIALux Report Font Light" pitchFamily="18" charset="0"/>
              </a:rPr>
              <a:t/>
            </a:r>
          </a:p>
        </p:txBody>
      </p:sp>
      <p:sp>
        <p:nvSpPr>
          <p:cNvPr id="11" name="TextBox 11"/>
          <p:cNvSpPr txBox="1"/>
          <p:nvPr/>
        </p:nvSpPr>
        <p:spPr>
          <a:xfrm>
            <a:off x="720000" y="5519160"/>
            <a:ext cx="3996000" cy="504000"/>
          </a:xfrm>
          <a:prstGeom prst="rect">
            <a:avLst/>
          </a:prstGeom>
          <a:noFill/>
        </p:spPr>
        <p:txBody>
          <a:bodyPr horzOverflow="clip" vertOverflow="clip" lIns="0" tIns="0" rIns="0" bIns="0" wrap="none" rtlCol="0" anchor="t" anchorCtr="0">
            <a:noAutofit/>
          </a:bodyPr>
          <a:lstStyle/>
          <a:p>
            <a:pPr>
              <a:lnSpc>
                <a:spcPct val="94000"/>
              </a:lnSpc>
            </a:pPr>
            <a:r>
              <a:rPr lang="en-US" sz="1377" dirty="0" smtClean="0">
                <a:solidFill>
                  <a:srgbClr val="000000"/>
                </a:solidFill>
                <a:latin typeface="DIALux Report Font SemiBold" pitchFamily="18" charset="0"/>
                <a:cs typeface="DIALux Report Font SemiBold" pitchFamily="18" charset="0"/>
              </a:rPr>
              <a:t>Beschrijving</a:t>
            </a:r>
          </a:p>
        </p:txBody>
      </p:sp>
      <p:sp>
        <p:nvSpPr>
          <p:cNvPr id="12" name="TextBox 12"/>
          <p:cNvSpPr txBox="1"/>
          <p:nvPr/>
        </p:nvSpPr>
        <p:spPr>
          <a:xfrm>
            <a:off x="720000" y="6023160"/>
            <a:ext cx="3996000" cy="3646080"/>
          </a:xfrm>
          <a:prstGeom prst="rect">
            <a:avLst/>
          </a:prstGeom>
          <a:noFill/>
        </p:spPr>
        <p:txBody>
          <a:bodyPr horzOverflow="clip" vertOverflow="clip" lIns="0" tIns="0" rIns="0" bIns="0"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Uitgangspunten :
Elektroservice uit Heerhugowaard heeft verzocht een lichtberekening te maken voor het parkeerterrein bij firma Dailycool. Het betreft een parkeerterrein met voornamelijk vrachtwagens. Men heeft de wens om op de bestaande masten duurzame, milieuvriendelijke en energiezuinige verlichtingsarmaturen te plaatsen waarbij de voorkeur uitgaat naar BRISA-PLUS 64 LED. 
We zijn ervan uitgegaan dat de berekening moet worden uitgevoerd op het vlak op het terrein waar de masten staan opgesteld. De overige terreinen zijn derhalve niet berekend.  
Er is een DWG tekening aangeleverd waarop de posities van de masten zijn aangegeven.
De masten zijn 12 meter hoog, dit betekent dat de lichtpunthoogte circa 12,15m bedraagt.
We hebben de armaturen uitgevoerd in 3000K.
De berekening is uitgevoerd in DIALux EVO 9.2
Lichttechnische richtlijnen:
Er is geen specifieke eis meegegeven. Voor dit soort terreinen hanteren we de richtlijn ROVL2011. Gezien de gebruikstoepassing van het terrein houden we een gemiddeld horizontaal lichtniveau van circa 10 lux (Egem) aan, bij een gelijkmatigheid van 0,2 (Uh). 
</a:t>
            </a:r>
          </a:p>
        </p:txBody>
      </p:sp>
      <p:sp>
        <p:nvSpPr>
          <p:cNvPr id="13" name="TextBox 13"/>
          <p:cNvSpPr txBox="1"/>
          <p:nvPr/>
        </p:nvSpPr>
        <p:spPr>
          <a:xfrm>
            <a:off x="5634000" y="6023160"/>
            <a:ext cx="1494000" cy="144000"/>
          </a:xfrm>
          <a:prstGeom prst="rect">
            <a:avLst/>
          </a:prstGeom>
          <a:noFill/>
        </p:spPr>
        <p:txBody>
          <a:bodyPr horzOverflow="clip" vertOverflow="clip" lIns="0" tIns="0" rIns="0" bIns="0" wrap="non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Lichtadviseur</a:t>
            </a:r>
          </a:p>
        </p:txBody>
      </p:sp>
      <p:sp>
        <p:nvSpPr>
          <p:cNvPr id="14" name="TextBox 14"/>
          <p:cNvSpPr txBox="1"/>
          <p:nvPr/>
        </p:nvSpPr>
        <p:spPr>
          <a:xfrm>
            <a:off x="5634000" y="6167160"/>
            <a:ext cx="1494000" cy="158400"/>
          </a:xfrm>
          <a:prstGeom prst="rect">
            <a:avLst/>
          </a:prstGeom>
          <a:noFill/>
        </p:spPr>
        <p:txBody>
          <a:bodyPr horzOverflow="clip" vertOverflow="clip" lIns="0" tIns="0" rIns="0" bIns="0"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Hans Roeling</a:t>
            </a:r>
          </a:p>
        </p:txBody>
      </p:sp>
      <p:sp>
        <p:nvSpPr>
          <p:cNvPr id="15" name="TextBox 15"/>
          <p:cNvSpPr txBox="1"/>
          <p:nvPr/>
        </p:nvSpPr>
        <p:spPr>
          <a:xfrm>
            <a:off x="5634000" y="6469560"/>
            <a:ext cx="1494000" cy="154080"/>
          </a:xfrm>
          <a:prstGeom prst="rect">
            <a:avLst/>
          </a:prstGeom>
          <a:noFill/>
        </p:spPr>
        <p:txBody>
          <a:bodyPr horzOverflow="clip" vertOverflow="clip" lIns="0" tIns="0" rIns="0" bIns="0" wrap="non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Lightronics B.V.</a:t>
            </a:r>
          </a:p>
        </p:txBody>
      </p:sp>
      <p:sp>
        <p:nvSpPr>
          <p:cNvPr id="16" name="TextBox 16"/>
          <p:cNvSpPr txBox="1"/>
          <p:nvPr/>
        </p:nvSpPr>
        <p:spPr>
          <a:xfrm>
            <a:off x="5634000" y="6623640"/>
            <a:ext cx="1494000" cy="295200"/>
          </a:xfrm>
          <a:prstGeom prst="rect">
            <a:avLst/>
          </a:prstGeom>
          <a:noFill/>
        </p:spPr>
        <p:txBody>
          <a:bodyPr horzOverflow="clip" vertOverflow="clip" lIns="0" tIns="0" rIns="0" bIns="0"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Spuiweg 19
5145 NE  WAALWIJK</a:t>
            </a:r>
          </a:p>
        </p:txBody>
      </p:sp>
      <p:sp>
        <p:nvSpPr>
          <p:cNvPr id="17" name="TextBox 17"/>
          <p:cNvSpPr txBox="1"/>
          <p:nvPr/>
        </p:nvSpPr>
        <p:spPr>
          <a:xfrm>
            <a:off x="5634000" y="7062840"/>
            <a:ext cx="1494000" cy="146160"/>
          </a:xfrm>
          <a:prstGeom prst="rect">
            <a:avLst/>
          </a:prstGeom>
          <a:noFill/>
        </p:spPr>
        <p:txBody>
          <a:bodyPr horzOverflow="clip" vertOverflow="clip" lIns="0" tIns="0" rIns="0" bIns="0" wrap="non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T 0416-568600</a:t>
            </a:r>
          </a:p>
        </p:txBody>
      </p:sp>
      <p:sp>
        <p:nvSpPr>
          <p:cNvPr id="18" name="TextBox 18"/>
          <p:cNvSpPr txBox="1"/>
          <p:nvPr/>
        </p:nvSpPr>
        <p:spPr>
          <a:xfrm>
            <a:off x="5634000" y="7209000"/>
            <a:ext cx="1494000" cy="154080"/>
          </a:xfrm>
          <a:prstGeom prst="rect">
            <a:avLst/>
          </a:prstGeom>
          <a:noFill/>
        </p:spPr>
        <p:txBody>
          <a:bodyPr horzOverflow="clip" vertOverflow="clip" lIns="0" tIns="0" rIns="0" bIns="0"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info@lightronics.nl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720000" y="432000"/>
            <a:ext cx="6408000" cy="106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3" name="TextBox 3"/>
          <p:cNvSpPr txBox="1"/>
          <p:nvPr/>
        </p:nvSpPr>
        <p:spPr>
          <a:xfrm>
            <a:off x="720000" y="9669240"/>
            <a:ext cx="6408000" cy="5842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4" name="TextBox 4"/>
          <p:cNvSpPr txBox="1"/>
          <p:nvPr/>
        </p:nvSpPr>
        <p:spPr>
          <a:xfrm>
            <a:off x="720000" y="432000"/>
            <a:ext cx="3276000" cy="106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5" name="TextBox 5"/>
          <p:cNvSpPr txBox="1"/>
          <p:nvPr/>
        </p:nvSpPr>
        <p:spPr>
          <a:xfrm>
            <a:off x="720000" y="432000"/>
            <a:ext cx="3276000" cy="324000"/>
          </a:xfrm>
          <a:prstGeom prst="rect">
            <a:avLst/>
          </a:prstGeom>
          <a:noFill/>
        </p:spPr>
        <p:txBody>
          <a:bodyPr horzOverflow="clip" vertOverflow="clip" lIns="0" tIns="54864" rIns="0" bIns="0" wrap="square" rtlCol="0" anchor="t" anchorCtr="0">
            <a:noAutofit/>
          </a:bodyPr>
          <a:lstStyle/>
          <a:p>
            <a:pPr>
              <a:lnSpc>
                <a:spcPct val="94000"/>
              </a:lnSpc>
            </a:pPr>
            <a:r>
              <a:rPr lang="en-US" sz="688" dirty="0" smtClean="0">
                <a:solidFill>
                  <a:srgbClr val="000000"/>
                </a:solidFill>
                <a:latin typeface="DIALux Report Font SemiBold" pitchFamily="18" charset="0"/>
                <a:cs typeface="DIALux Report Font SemiBold" pitchFamily="18" charset="0"/>
              </a:rPr>
              <a:t>Warmerhuizen, Dailycool - 220060 - V1.0 </a:t>
            </a:r>
          </a:p>
        </p:txBody>
      </p:sp>
      <p:pic>
        <p:nvPicPr>
          <p:cNvPr id="6" name="Picture 7" descr="Picture 7 description"/>
          <p:cNvPicPr>
            <a:picLocks noChangeAspect="1"/>
          </p:cNvPicPr>
          <p:nvPr/>
        </p:nvPicPr>
        <p:blipFill>
          <a:blip r:embed="rId2"/>
          <a:stretch>
            <a:fillRect/>
          </a:stretch>
        </p:blipFill>
        <p:spPr>
          <a:xfrm>
            <a:off x="5868000" y="432000"/>
            <a:ext cx="1260000" cy="16440840"/>
          </a:xfrm>
          <a:prstGeom prst="rect">
            <a:avLst/>
          </a:prstGeom>
          <a:noFill/>
        </p:spPr>
      </p:pic>
      <p:sp>
        <p:nvSpPr>
          <p:cNvPr id="7" name="TextBox 7"/>
          <p:cNvSpPr txBox="1"/>
          <p:nvPr/>
        </p:nvSpPr>
        <p:spPr>
          <a:xfrm>
            <a:off x="6552000" y="9669240"/>
            <a:ext cx="576000" cy="584280"/>
          </a:xfrm>
          <a:prstGeom prst="rect">
            <a:avLst/>
          </a:prstGeom>
          <a:noFill/>
        </p:spPr>
        <p:txBody>
          <a:bodyPr horzOverflow="clip" vertOverflow="clip" lIns="0" tIns="0" rIns="0" bIns="0" wrap="none" rtlCol="0" anchor="b" anchorCtr="0">
            <a:noAutofit/>
          </a:bodyPr>
          <a:lstStyle/>
          <a:p>
            <a:pPr algn="r">
              <a:lnSpc>
                <a:spcPct val="94000"/>
              </a:lnSpc>
            </a:pPr>
            <a:r>
              <a:rPr lang="en-US" sz="688" dirty="0" smtClean="0">
                <a:solidFill>
                  <a:srgbClr val="000000"/>
                </a:solidFill>
                <a:latin typeface="DIALux Report Font Light" pitchFamily="18" charset="0"/>
                <a:cs typeface="DIALux Report Font Light" pitchFamily="18" charset="0"/>
              </a:rPr>
              <a:t>4</a:t>
            </a:r>
          </a:p>
        </p:txBody>
      </p:sp>
      <p:sp>
        <p:nvSpPr>
          <p:cNvPr id="8" name="TextBox 8"/>
          <p:cNvSpPr txBox="1"/>
          <p:nvPr/>
        </p:nvSpPr>
        <p:spPr>
          <a:xfrm>
            <a:off x="720000" y="9669240"/>
            <a:ext cx="5316120" cy="584280"/>
          </a:xfrm>
          <a:prstGeom prst="rect">
            <a:avLst/>
          </a:prstGeom>
          <a:noFill/>
        </p:spPr>
        <p:txBody>
          <a:bodyPr horzOverflow="clip" vertOverflow="clip" lIns="0" tIns="0" rIns="0" bIns="0" wrap="square" rtlCol="0" anchor="b" anchorCtr="0">
            <a:noAutofit/>
          </a:bodyPr>
          <a:lstStyle/>
          <a:p>
            <a:pPr>
              <a:lnSpc>
                <a:spcPct val="94000"/>
              </a:lnSpc>
            </a:pPr>
            <a:r>
              <a:rPr lang="en-US" sz="688" dirty="0" smtClean="0">
                <a:solidFill>
                  <a:srgbClr val="646363"/>
                </a:solidFill>
                <a:latin typeface="DIALux Report Font Light" pitchFamily="18" charset="0"/>
                <a:cs typeface="DIALux Report Font Light" pitchFamily="18" charset="0"/>
              </a:rPr>
              <a:t>Deze berekening is uitgevoerd conform de gedragscode NSVV </a:t>
            </a:r>
          </a:p>
        </p:txBody>
      </p:sp>
      <p:sp>
        <p:nvSpPr>
          <p:cNvPr id="9" name="TextBox 9"/>
          <p:cNvSpPr txBox="1"/>
          <p:nvPr/>
        </p:nvSpPr>
        <p:spPr>
          <a:xfrm>
            <a:off x="720000" y="1497600"/>
            <a:ext cx="3996000" cy="5093640"/>
          </a:xfrm>
          <a:prstGeom prst="rect">
            <a:avLst/>
          </a:prstGeom>
          <a:noFill/>
        </p:spPr>
        <p:txBody>
          <a:bodyPr horzOverflow="clip" vertOverflow="clip" lIns="0" tIns="0" rIns="0" bIns="0"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 
Voor onze berekeningen hanteert Lightronics een gemiddelde depreciatie-factor van 0,86. De depreciatie-factor vloeit voort uit metingen die worden uitgevoerd in ons meet-lab, waarbij onze armaturen bij 25 graden omgeving-temperatuur en de hoogst mogelijke lumen-output worden getest op warmteontwikkeling en de daarmee samenhangende licht-terugval. 
We gaan er van uit dat er een 6-jarige onderhoudscyclus wordt uitgevoerd. Bij led armaturen betreft dit voornamelijk schoonmaken van de armatuur. In de montage handleiding zijn gegevens aangaande de te gebruiken schoonmaakmiddelen opgenomen.
De CLO-instelling zorgt ervoor dat er gedurende de levensduur eenzelfde en voldoende hoeveelheid licht uit de armatuur komt om te voldoen aan de gevraagde lichtwaarden. De door ons geprogrammeerde driver verhoogt gedurende de levensduur de stuurstroom stapsgewijs. In het begin van de levensduur is deze stuurstroom natuurlijk lager. Over de levensduur van 100.000 uur bespaart u met deze instelling extra energie terwijl de hoeveelheid licht aan de gestelde uitgangspunten voldoet.
Conclusie:
We hebben de BRISA-PLUS toegepast in 12.500 lumen uitvoering, optiek LC-O2.
De huidige opstelling is niet helemaal symmetrisch, 4 masten aan de ene zijde tegenover 3 masten aan de andere zijde. Dit zorgt voor een minder verlichte hoek met als gevolg dat de gewenste gelijkmatigheid niet bereikt kan worden. 
Het bereikte lichtniveau bedraagt 10 lux (Egem) maar de gelijkmatigheid is 0,055 (Uh).
Advies:
Door het plaatsen van een extra mast in de hoek zou het resultaat wel voldoen. Gemiddeld horizontaal lichtniveau van 10,4 lux (Egem) bij een gelijkmatigheid van 0,2 (Uh). Het volstaat dan om 11.400 lumen toe te passen. 
Indien een hoger lichtniveau gewenst is kan met een groter aantal lumen gewerkt worden zonder de gelijkmatigheid te beïnvloeden.
Zonder meerprijs bestaat de mogelijkheid een dimregime mee te programmeren in het armatuur. Zeker in de nachtelijke uren kan dimmen zinvol zijn.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720000" y="432000"/>
            <a:ext cx="6408000" cy="106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3" name="TextBox 3"/>
          <p:cNvSpPr txBox="1"/>
          <p:nvPr/>
        </p:nvSpPr>
        <p:spPr>
          <a:xfrm>
            <a:off x="720000" y="9669240"/>
            <a:ext cx="6408000" cy="5842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4" name="TextBox 4"/>
          <p:cNvSpPr txBox="1"/>
          <p:nvPr/>
        </p:nvSpPr>
        <p:spPr>
          <a:xfrm>
            <a:off x="720000" y="1497600"/>
            <a:ext cx="6408000" cy="207000"/>
          </a:xfrm>
          <a:prstGeom prst="rect">
            <a:avLst/>
          </a:prstGeom>
          <a:noFill/>
        </p:spPr>
        <p:txBody>
          <a:bodyPr horzOverflow="clip" vertOverflow="clip" lIns="0" tIns="0" rIns="0" bIns="0" wrap="square" rtlCol="0" anchor="t" anchorCtr="0">
            <a:noAutofit/>
          </a:bodyPr>
          <a:lstStyle/>
          <a:p>
            <a:pPr>
              <a:lnSpc>
                <a:spcPct val="94000"/>
              </a:lnSpc>
            </a:pPr>
            <a:r>
              <a:rPr lang="en-US" sz="1131" dirty="0" smtClean="0">
                <a:solidFill>
                  <a:srgbClr val="000000"/>
                </a:solidFill>
                <a:latin typeface="DIALux Report Font Light" pitchFamily="18" charset="0"/>
                <a:cs typeface="DIALux Report Font Light" pitchFamily="18" charset="0"/>
              </a:rPr>
              <a:t/>
            </a:r>
          </a:p>
        </p:txBody>
      </p:sp>
      <p:sp>
        <p:nvSpPr>
          <p:cNvPr id="5" name="TextBox 5"/>
          <p:cNvSpPr txBox="1"/>
          <p:nvPr/>
        </p:nvSpPr>
        <p:spPr>
          <a:xfrm>
            <a:off x="720000" y="1704600"/>
            <a:ext cx="6408000" cy="474120"/>
          </a:xfrm>
          <a:prstGeom prst="rect">
            <a:avLst/>
          </a:prstGeom>
          <a:noFill/>
        </p:spPr>
        <p:txBody>
          <a:bodyPr horzOverflow="clip" vertOverflow="clip" lIns="0" tIns="0" rIns="0" bIns="0" wrap="none" rtlCol="0" anchor="t" anchorCtr="0">
            <a:noAutofit/>
          </a:bodyPr>
          <a:lstStyle/>
          <a:p>
            <a:pPr>
              <a:lnSpc>
                <a:spcPct val="94000"/>
              </a:lnSpc>
            </a:pPr>
            <a:r>
              <a:rPr lang="en-US" sz="1377" dirty="0" smtClean="0">
                <a:solidFill>
                  <a:srgbClr val="000000"/>
                </a:solidFill>
                <a:latin typeface="DIALux Report Font SemiBold" pitchFamily="18" charset="0"/>
                <a:cs typeface="DIALux Report Font SemiBold" pitchFamily="18" charset="0"/>
              </a:rPr>
              <a:t>Armaturenlijst</a:t>
            </a:r>
          </a:p>
        </p:txBody>
      </p:sp>
      <p:sp>
        <p:nvSpPr>
          <p:cNvPr id="6" name="TextBox 6"/>
          <p:cNvSpPr txBox="1"/>
          <p:nvPr/>
        </p:nvSpPr>
        <p:spPr>
          <a:xfrm>
            <a:off x="720000" y="432000"/>
            <a:ext cx="3276000" cy="106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7" name="TextBox 7"/>
          <p:cNvSpPr txBox="1"/>
          <p:nvPr/>
        </p:nvSpPr>
        <p:spPr>
          <a:xfrm>
            <a:off x="720000" y="432000"/>
            <a:ext cx="3276000" cy="324000"/>
          </a:xfrm>
          <a:prstGeom prst="rect">
            <a:avLst/>
          </a:prstGeom>
          <a:noFill/>
        </p:spPr>
        <p:txBody>
          <a:bodyPr horzOverflow="clip" vertOverflow="clip" lIns="0" tIns="54864" rIns="0" bIns="0" wrap="square" rtlCol="0" anchor="t" anchorCtr="0">
            <a:noAutofit/>
          </a:bodyPr>
          <a:lstStyle/>
          <a:p>
            <a:pPr>
              <a:lnSpc>
                <a:spcPct val="94000"/>
              </a:lnSpc>
            </a:pPr>
            <a:r>
              <a:rPr lang="en-US" sz="688" dirty="0" smtClean="0">
                <a:solidFill>
                  <a:srgbClr val="000000"/>
                </a:solidFill>
                <a:latin typeface="DIALux Report Font SemiBold" pitchFamily="18" charset="0"/>
                <a:cs typeface="DIALux Report Font SemiBold" pitchFamily="18" charset="0"/>
              </a:rPr>
              <a:t>Warmerhuizen, Dailycool - 220060 - V1.0 </a:t>
            </a:r>
          </a:p>
        </p:txBody>
      </p:sp>
      <p:pic>
        <p:nvPicPr>
          <p:cNvPr id="8" name="Picture 9" descr="Picture 9 description"/>
          <p:cNvPicPr>
            <a:picLocks noChangeAspect="1"/>
          </p:cNvPicPr>
          <p:nvPr/>
        </p:nvPicPr>
        <p:blipFill>
          <a:blip r:embed="rId2"/>
          <a:stretch>
            <a:fillRect/>
          </a:stretch>
        </p:blipFill>
        <p:spPr>
          <a:xfrm>
            <a:off x="5868000" y="432000"/>
            <a:ext cx="1260000" cy="16440840"/>
          </a:xfrm>
          <a:prstGeom prst="rect">
            <a:avLst/>
          </a:prstGeom>
          <a:noFill/>
        </p:spPr>
      </p:pic>
      <p:sp>
        <p:nvSpPr>
          <p:cNvPr id="9" name="TextBox 9"/>
          <p:cNvSpPr txBox="1"/>
          <p:nvPr/>
        </p:nvSpPr>
        <p:spPr>
          <a:xfrm>
            <a:off x="720000" y="9669240"/>
            <a:ext cx="5316120" cy="584280"/>
          </a:xfrm>
          <a:prstGeom prst="rect">
            <a:avLst/>
          </a:prstGeom>
          <a:noFill/>
        </p:spPr>
        <p:txBody>
          <a:bodyPr horzOverflow="clip" vertOverflow="clip" lIns="0" tIns="0" rIns="0" bIns="0" wrap="square" rtlCol="0" anchor="b" anchorCtr="0">
            <a:noAutofit/>
          </a:bodyPr>
          <a:lstStyle/>
          <a:p>
            <a:pPr>
              <a:lnSpc>
                <a:spcPct val="94000"/>
              </a:lnSpc>
            </a:pPr>
            <a:r>
              <a:rPr lang="en-US" sz="688" dirty="0" smtClean="0">
                <a:solidFill>
                  <a:srgbClr val="646363"/>
                </a:solidFill>
                <a:latin typeface="DIALux Report Font Light" pitchFamily="18" charset="0"/>
                <a:cs typeface="DIALux Report Font Light" pitchFamily="18" charset="0"/>
              </a:rPr>
              <a:t>Deze berekening is uitgevoerd conform de gedragscode NSVV </a:t>
            </a:r>
          </a:p>
        </p:txBody>
      </p:sp>
      <p:sp>
        <p:nvSpPr>
          <p:cNvPr id="10" name="TextBox 10"/>
          <p:cNvSpPr txBox="1"/>
          <p:nvPr/>
        </p:nvSpPr>
        <p:spPr>
          <a:xfrm>
            <a:off x="6552000" y="9669240"/>
            <a:ext cx="576000" cy="584280"/>
          </a:xfrm>
          <a:prstGeom prst="rect">
            <a:avLst/>
          </a:prstGeom>
          <a:noFill/>
        </p:spPr>
        <p:txBody>
          <a:bodyPr horzOverflow="clip" vertOverflow="clip" lIns="0" tIns="0" rIns="0" bIns="0" wrap="none" rtlCol="0" anchor="b" anchorCtr="0">
            <a:noAutofit/>
          </a:bodyPr>
          <a:lstStyle/>
          <a:p>
            <a:pPr algn="r">
              <a:lnSpc>
                <a:spcPct val="94000"/>
              </a:lnSpc>
            </a:pPr>
            <a:r>
              <a:rPr lang="en-US" sz="688" dirty="0" smtClean="0">
                <a:solidFill>
                  <a:srgbClr val="000000"/>
                </a:solidFill>
                <a:latin typeface="DIALux Report Font Light" pitchFamily="18" charset="0"/>
                <a:cs typeface="DIALux Report Font Light" pitchFamily="18" charset="0"/>
              </a:rPr>
              <a:t>5</a:t>
            </a:r>
          </a:p>
        </p:txBody>
      </p:sp>
      <p:sp>
        <p:nvSpPr>
          <p:cNvPr id="11" name="TextBox 11"/>
          <p:cNvSpPr txBox="1"/>
          <p:nvPr/>
        </p:nvSpPr>
        <p:spPr>
          <a:xfrm>
            <a:off x="720000" y="2178720"/>
            <a:ext cx="811440" cy="432000"/>
          </a:xfrm>
          <a:prstGeom prst="rect">
            <a:avLst/>
          </a:prstGeom>
          <a:solidFill>
            <a:srgbClr val="ECECEC"/>
          </a:solid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12" name="TextBox 12"/>
          <p:cNvSpPr txBox="1"/>
          <p:nvPr/>
        </p:nvSpPr>
        <p:spPr>
          <a:xfrm>
            <a:off x="720000" y="2178720"/>
            <a:ext cx="108000" cy="432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13" name="TextBox 13"/>
          <p:cNvSpPr txBox="1"/>
          <p:nvPr/>
        </p:nvSpPr>
        <p:spPr>
          <a:xfrm>
            <a:off x="828000" y="2178720"/>
            <a:ext cx="487440" cy="432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14" name="TextBox 14"/>
          <p:cNvSpPr txBox="1"/>
          <p:nvPr/>
        </p:nvSpPr>
        <p:spPr>
          <a:xfrm>
            <a:off x="828000" y="2394720"/>
            <a:ext cx="487440" cy="216000"/>
          </a:xfrm>
          <a:prstGeom prst="rect">
            <a:avLst/>
          </a:prstGeom>
          <a:noFill/>
        </p:spPr>
        <p:txBody>
          <a:bodyPr horzOverflow="clip" vertOverflow="clip" lIns="0" tIns="0" rIns="0" bIns="0" wrap="non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80017 lm</a:t>
            </a:r>
          </a:p>
        </p:txBody>
      </p:sp>
      <p:pic>
        <p:nvPicPr>
          <p:cNvPr id="15" name="Picture 16" descr="Picture 16 description"/>
          <p:cNvPicPr>
            <a:picLocks noChangeAspect="1"/>
          </p:cNvPicPr>
          <p:nvPr/>
        </p:nvPicPr>
        <p:blipFill>
          <a:blip r:embed="rId3"/>
          <a:stretch>
            <a:fillRect/>
          </a:stretch>
        </p:blipFill>
        <p:spPr>
          <a:xfrm>
            <a:off x="828000" y="2232720"/>
            <a:ext cx="487440" cy="162000"/>
          </a:xfrm>
          <a:prstGeom prst="rect">
            <a:avLst/>
          </a:prstGeom>
          <a:noFill/>
        </p:spPr>
      </p:pic>
      <p:sp>
        <p:nvSpPr>
          <p:cNvPr id="16" name="TextBox 16"/>
          <p:cNvSpPr txBox="1"/>
          <p:nvPr/>
        </p:nvSpPr>
        <p:spPr>
          <a:xfrm>
            <a:off x="1315440" y="2178720"/>
            <a:ext cx="216000" cy="432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17" name="TextBox 17"/>
          <p:cNvSpPr txBox="1"/>
          <p:nvPr/>
        </p:nvSpPr>
        <p:spPr>
          <a:xfrm>
            <a:off x="1531440" y="2178720"/>
            <a:ext cx="76680" cy="432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18" name="TextBox 18"/>
          <p:cNvSpPr txBox="1"/>
          <p:nvPr/>
        </p:nvSpPr>
        <p:spPr>
          <a:xfrm>
            <a:off x="1608120" y="2178720"/>
            <a:ext cx="752400" cy="432000"/>
          </a:xfrm>
          <a:prstGeom prst="rect">
            <a:avLst/>
          </a:prstGeom>
          <a:solidFill>
            <a:srgbClr val="ECECEC"/>
          </a:solid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19" name="TextBox 19"/>
          <p:cNvSpPr txBox="1"/>
          <p:nvPr/>
        </p:nvSpPr>
        <p:spPr>
          <a:xfrm>
            <a:off x="1608120" y="2178720"/>
            <a:ext cx="108000" cy="432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20" name="TextBox 20"/>
          <p:cNvSpPr txBox="1"/>
          <p:nvPr/>
        </p:nvSpPr>
        <p:spPr>
          <a:xfrm>
            <a:off x="1716120" y="2178720"/>
            <a:ext cx="428400" cy="432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21" name="TextBox 21"/>
          <p:cNvSpPr txBox="1"/>
          <p:nvPr/>
        </p:nvSpPr>
        <p:spPr>
          <a:xfrm>
            <a:off x="1716120" y="2394720"/>
            <a:ext cx="428400" cy="216000"/>
          </a:xfrm>
          <a:prstGeom prst="rect">
            <a:avLst/>
          </a:prstGeom>
          <a:noFill/>
        </p:spPr>
        <p:txBody>
          <a:bodyPr horzOverflow="clip" vertOverflow="clip" lIns="0" tIns="0" rIns="0" bIns="0" wrap="non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602.0 W</a:t>
            </a:r>
          </a:p>
        </p:txBody>
      </p:sp>
      <p:pic>
        <p:nvPicPr>
          <p:cNvPr id="22" name="Picture 23" descr="Picture 23 description"/>
          <p:cNvPicPr>
            <a:picLocks noChangeAspect="1"/>
          </p:cNvPicPr>
          <p:nvPr/>
        </p:nvPicPr>
        <p:blipFill>
          <a:blip r:embed="rId4"/>
          <a:stretch>
            <a:fillRect/>
          </a:stretch>
        </p:blipFill>
        <p:spPr>
          <a:xfrm>
            <a:off x="1716120" y="2232720"/>
            <a:ext cx="428400" cy="162000"/>
          </a:xfrm>
          <a:prstGeom prst="rect">
            <a:avLst/>
          </a:prstGeom>
          <a:noFill/>
        </p:spPr>
      </p:pic>
      <p:sp>
        <p:nvSpPr>
          <p:cNvPr id="23" name="TextBox 23"/>
          <p:cNvSpPr txBox="1"/>
          <p:nvPr/>
        </p:nvSpPr>
        <p:spPr>
          <a:xfrm>
            <a:off x="2144520" y="2178720"/>
            <a:ext cx="216000" cy="432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24" name="TextBox 24"/>
          <p:cNvSpPr txBox="1"/>
          <p:nvPr/>
        </p:nvSpPr>
        <p:spPr>
          <a:xfrm>
            <a:off x="2360520" y="2178720"/>
            <a:ext cx="76680" cy="432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25" name="TextBox 25"/>
          <p:cNvSpPr txBox="1"/>
          <p:nvPr/>
        </p:nvSpPr>
        <p:spPr>
          <a:xfrm>
            <a:off x="2437200" y="2178720"/>
            <a:ext cx="1137960" cy="432000"/>
          </a:xfrm>
          <a:prstGeom prst="rect">
            <a:avLst/>
          </a:prstGeom>
          <a:solidFill>
            <a:srgbClr val="ECECEC"/>
          </a:solid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26" name="TextBox 26"/>
          <p:cNvSpPr txBox="1"/>
          <p:nvPr/>
        </p:nvSpPr>
        <p:spPr>
          <a:xfrm>
            <a:off x="2437200" y="2178720"/>
            <a:ext cx="108000" cy="432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27" name="TextBox 27"/>
          <p:cNvSpPr txBox="1"/>
          <p:nvPr/>
        </p:nvSpPr>
        <p:spPr>
          <a:xfrm>
            <a:off x="2545200" y="2394720"/>
            <a:ext cx="813960" cy="216000"/>
          </a:xfrm>
          <a:prstGeom prst="rect">
            <a:avLst/>
          </a:prstGeom>
          <a:noFill/>
        </p:spPr>
        <p:txBody>
          <a:bodyPr horzOverflow="clip" vertOverflow="clip" lIns="0" tIns="0" rIns="0" bIns="0" wrap="non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132.9 lm/W</a:t>
            </a:r>
          </a:p>
        </p:txBody>
      </p:sp>
      <p:pic>
        <p:nvPicPr>
          <p:cNvPr id="28" name="Picture 29" descr="Picture 29 description"/>
          <p:cNvPicPr>
            <a:picLocks noChangeAspect="1"/>
          </p:cNvPicPr>
          <p:nvPr/>
        </p:nvPicPr>
        <p:blipFill>
          <a:blip r:embed="rId5"/>
          <a:stretch>
            <a:fillRect/>
          </a:stretch>
        </p:blipFill>
        <p:spPr>
          <a:xfrm>
            <a:off x="2545200" y="2232720"/>
            <a:ext cx="813960" cy="162000"/>
          </a:xfrm>
          <a:prstGeom prst="rect">
            <a:avLst/>
          </a:prstGeom>
          <a:noFill/>
        </p:spPr>
      </p:pic>
      <p:sp>
        <p:nvSpPr>
          <p:cNvPr id="29" name="TextBox 29"/>
          <p:cNvSpPr txBox="1"/>
          <p:nvPr/>
        </p:nvSpPr>
        <p:spPr>
          <a:xfrm>
            <a:off x="3359160" y="2178720"/>
            <a:ext cx="216000" cy="432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30" name="TextBox 30"/>
          <p:cNvSpPr txBox="1"/>
          <p:nvPr/>
        </p:nvSpPr>
        <p:spPr>
          <a:xfrm>
            <a:off x="720000" y="2760840"/>
            <a:ext cx="6408000" cy="29196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31" name="TextBox 31"/>
          <p:cNvSpPr txBox="1"/>
          <p:nvPr/>
        </p:nvSpPr>
        <p:spPr>
          <a:xfrm>
            <a:off x="720000" y="2760840"/>
            <a:ext cx="342000" cy="291960"/>
          </a:xfrm>
          <a:prstGeom prst="rect">
            <a:avLst/>
          </a:prstGeom>
          <a:noFill/>
        </p:spPr>
        <p:txBody>
          <a:bodyPr horzOverflow="clip" vertOverflow="clip" lIns="45720" tIns="73152" rIns="0" bIns="73152" wrap="non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Stuk</a:t>
            </a:r>
          </a:p>
        </p:txBody>
      </p:sp>
      <p:sp>
        <p:nvSpPr>
          <p:cNvPr id="32" name="TextBox 32"/>
          <p:cNvSpPr txBox="1"/>
          <p:nvPr/>
        </p:nvSpPr>
        <p:spPr>
          <a:xfrm>
            <a:off x="1062000" y="2760840"/>
            <a:ext cx="76680" cy="29196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33" name="TextBox 33"/>
          <p:cNvSpPr txBox="1"/>
          <p:nvPr/>
        </p:nvSpPr>
        <p:spPr>
          <a:xfrm>
            <a:off x="1138680" y="2760840"/>
            <a:ext cx="554760" cy="291960"/>
          </a:xfrm>
          <a:prstGeom prst="rect">
            <a:avLst/>
          </a:prstGeom>
          <a:noFill/>
        </p:spPr>
        <p:txBody>
          <a:bodyPr horzOverflow="clip" vertOverflow="clip" lIns="45720" tIns="73152" rIns="0" bIns="73152" wrap="non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Fabrikant</a:t>
            </a:r>
          </a:p>
        </p:txBody>
      </p:sp>
      <p:sp>
        <p:nvSpPr>
          <p:cNvPr id="34" name="TextBox 34"/>
          <p:cNvSpPr txBox="1"/>
          <p:nvPr/>
        </p:nvSpPr>
        <p:spPr>
          <a:xfrm>
            <a:off x="1693440" y="2760840"/>
            <a:ext cx="542520" cy="291960"/>
          </a:xfrm>
          <a:prstGeom prst="rect">
            <a:avLst/>
          </a:prstGeom>
          <a:noFill/>
        </p:spPr>
        <p:txBody>
          <a:bodyPr horzOverflow="clip" vertOverflow="clip" lIns="45720" tIns="73152" rIns="0" bIns="73152" wrap="non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Artikelnr.</a:t>
            </a:r>
          </a:p>
        </p:txBody>
      </p:sp>
      <p:sp>
        <p:nvSpPr>
          <p:cNvPr id="35" name="TextBox 35"/>
          <p:cNvSpPr txBox="1"/>
          <p:nvPr/>
        </p:nvSpPr>
        <p:spPr>
          <a:xfrm>
            <a:off x="6247440" y="2760840"/>
            <a:ext cx="880560" cy="291960"/>
          </a:xfrm>
          <a:prstGeom prst="rect">
            <a:avLst/>
          </a:prstGeom>
          <a:noFill/>
        </p:spPr>
        <p:txBody>
          <a:bodyPr horzOverflow="clip" vertOverflow="clip" lIns="45720" tIns="73152" rIns="0" bIns="73152" wrap="non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Lichtrendement</a:t>
            </a:r>
          </a:p>
        </p:txBody>
      </p:sp>
      <p:sp>
        <p:nvSpPr>
          <p:cNvPr id="36" name="TextBox 36"/>
          <p:cNvSpPr txBox="1"/>
          <p:nvPr/>
        </p:nvSpPr>
        <p:spPr>
          <a:xfrm>
            <a:off x="5707440" y="2760840"/>
            <a:ext cx="540000" cy="291960"/>
          </a:xfrm>
          <a:prstGeom prst="rect">
            <a:avLst/>
          </a:prstGeom>
          <a:noFill/>
        </p:spPr>
        <p:txBody>
          <a:bodyPr horzOverflow="clip" vertOverflow="clip" lIns="45720" tIns="73152" rIns="0" bIns="73152" wrap="non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Φ</a:t>
            </a:r>
          </a:p>
        </p:txBody>
      </p:sp>
      <p:sp>
        <p:nvSpPr>
          <p:cNvPr id="37" name="TextBox 37"/>
          <p:cNvSpPr txBox="1"/>
          <p:nvPr/>
        </p:nvSpPr>
        <p:spPr>
          <a:xfrm>
            <a:off x="5167440" y="2760840"/>
            <a:ext cx="540000" cy="291960"/>
          </a:xfrm>
          <a:prstGeom prst="rect">
            <a:avLst/>
          </a:prstGeom>
          <a:noFill/>
        </p:spPr>
        <p:txBody>
          <a:bodyPr horzOverflow="clip" vertOverflow="clip" lIns="45720" tIns="73152" rIns="0" bIns="73152" wrap="non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P</a:t>
            </a:r>
          </a:p>
        </p:txBody>
      </p:sp>
      <p:sp>
        <p:nvSpPr>
          <p:cNvPr id="38" name="TextBox 38"/>
          <p:cNvSpPr txBox="1"/>
          <p:nvPr/>
        </p:nvSpPr>
        <p:spPr>
          <a:xfrm>
            <a:off x="2235960" y="2760840"/>
            <a:ext cx="2931480" cy="291960"/>
          </a:xfrm>
          <a:prstGeom prst="rect">
            <a:avLst/>
          </a:prstGeom>
          <a:noFill/>
        </p:spPr>
        <p:txBody>
          <a:bodyPr horzOverflow="clip" vertOverflow="clip" lIns="45720" tIns="73152" rIns="0" bIns="73152" wrap="non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Artikelnaam</a:t>
            </a:r>
          </a:p>
        </p:txBody>
      </p:sp>
      <p:sp>
        <p:nvSpPr>
          <p:cNvPr id="39" name="TextBox 39"/>
          <p:cNvSpPr txBox="1"/>
          <p:nvPr/>
        </p:nvSpPr>
        <p:spPr>
          <a:xfrm>
            <a:off x="720000" y="3052800"/>
            <a:ext cx="6408000" cy="45072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40" name="TextBox 40"/>
          <p:cNvSpPr txBox="1"/>
          <p:nvPr/>
        </p:nvSpPr>
        <p:spPr>
          <a:xfrm>
            <a:off x="720000" y="3052800"/>
            <a:ext cx="342000" cy="450720"/>
          </a:xfrm>
          <a:prstGeom prst="rect">
            <a:avLst/>
          </a:prstGeom>
          <a:noFill/>
        </p:spPr>
        <p:txBody>
          <a:bodyPr horzOverflow="clip" vertOverflow="clip" lIns="45720" tIns="73152" rIns="0" bIns="73152"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7</a:t>
            </a:r>
          </a:p>
        </p:txBody>
      </p:sp>
      <p:cxnSp>
        <p:nvCxnSpPr>
          <p:cNvPr id="40" name="Line 40"/>
          <p:cNvCxnSpPr/>
          <p:nvPr/>
        </p:nvCxnSpPr>
        <p:spPr>
          <a:xfrm>
            <a:off x="720000" y="3052800"/>
            <a:ext cx="342000" cy="0"/>
          </a:xfrm>
          <a:prstGeom prst="line">
            <a:avLst/>
          </a:prstGeom>
          <a:ln w="9144">
            <a:solidFill>
              <a:srgbClr val="000000"/>
            </a:solidFill>
            <a:prstDash val="solid"/>
          </a:ln>
        </p:spPr>
      </p:cxnSp>
      <p:cxnSp>
        <p:nvCxnSpPr>
          <p:cNvPr id="40" name="Line 40"/>
          <p:cNvCxnSpPr/>
          <p:nvPr/>
        </p:nvCxnSpPr>
        <p:spPr>
          <a:xfrm>
            <a:off x="720000" y="3503520"/>
            <a:ext cx="342000" cy="0"/>
          </a:xfrm>
          <a:prstGeom prst="line">
            <a:avLst/>
          </a:prstGeom>
          <a:ln w="9144">
            <a:solidFill>
              <a:srgbClr val="000000"/>
            </a:solidFill>
            <a:prstDash val="solid"/>
          </a:ln>
        </p:spPr>
      </p:cxnSp>
      <p:sp>
        <p:nvSpPr>
          <p:cNvPr id="41" name="TextBox 41"/>
          <p:cNvSpPr txBox="1"/>
          <p:nvPr/>
        </p:nvSpPr>
        <p:spPr>
          <a:xfrm>
            <a:off x="1062000" y="3052800"/>
            <a:ext cx="76680" cy="45072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42" name="TextBox 42"/>
          <p:cNvSpPr txBox="1"/>
          <p:nvPr/>
        </p:nvSpPr>
        <p:spPr>
          <a:xfrm>
            <a:off x="1138680" y="3052800"/>
            <a:ext cx="554760" cy="450720"/>
          </a:xfrm>
          <a:prstGeom prst="rect">
            <a:avLst/>
          </a:prstGeom>
          <a:noFill/>
        </p:spPr>
        <p:txBody>
          <a:bodyPr horzOverflow="clip" vertOverflow="clip" lIns="45720" tIns="73152" rIns="0" bIns="73152"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LIGHTRONICS</a:t>
            </a:r>
          </a:p>
        </p:txBody>
      </p:sp>
      <p:cxnSp>
        <p:nvCxnSpPr>
          <p:cNvPr id="42" name="Line 42"/>
          <p:cNvCxnSpPr/>
          <p:nvPr/>
        </p:nvCxnSpPr>
        <p:spPr>
          <a:xfrm>
            <a:off x="1138680" y="3052800"/>
            <a:ext cx="554760" cy="0"/>
          </a:xfrm>
          <a:prstGeom prst="line">
            <a:avLst/>
          </a:prstGeom>
          <a:ln w="9144">
            <a:solidFill>
              <a:srgbClr val="000000"/>
            </a:solidFill>
            <a:prstDash val="solid"/>
          </a:ln>
        </p:spPr>
      </p:cxnSp>
      <p:cxnSp>
        <p:nvCxnSpPr>
          <p:cNvPr id="42" name="Line 42"/>
          <p:cNvCxnSpPr/>
          <p:nvPr/>
        </p:nvCxnSpPr>
        <p:spPr>
          <a:xfrm>
            <a:off x="1138680" y="3503520"/>
            <a:ext cx="554760" cy="0"/>
          </a:xfrm>
          <a:prstGeom prst="line">
            <a:avLst/>
          </a:prstGeom>
          <a:ln w="9144">
            <a:solidFill>
              <a:srgbClr val="000000"/>
            </a:solidFill>
            <a:prstDash val="solid"/>
          </a:ln>
        </p:spPr>
      </p:cxnSp>
      <p:sp>
        <p:nvSpPr>
          <p:cNvPr id="43" name="TextBox 43"/>
          <p:cNvSpPr txBox="1"/>
          <p:nvPr/>
        </p:nvSpPr>
        <p:spPr>
          <a:xfrm>
            <a:off x="1693440" y="3052800"/>
            <a:ext cx="542520" cy="450720"/>
          </a:xfrm>
          <a:prstGeom prst="rect">
            <a:avLst/>
          </a:prstGeom>
          <a:noFill/>
        </p:spPr>
        <p:txBody>
          <a:bodyPr horzOverflow="clip" vertOverflow="clip" lIns="45720" tIns="73152" rIns="0" bIns="73152"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
            </a:r>
          </a:p>
        </p:txBody>
      </p:sp>
      <p:cxnSp>
        <p:nvCxnSpPr>
          <p:cNvPr id="43" name="Line 43"/>
          <p:cNvCxnSpPr/>
          <p:nvPr/>
        </p:nvCxnSpPr>
        <p:spPr>
          <a:xfrm>
            <a:off x="1693440" y="3052800"/>
            <a:ext cx="542520" cy="0"/>
          </a:xfrm>
          <a:prstGeom prst="line">
            <a:avLst/>
          </a:prstGeom>
          <a:ln w="9144">
            <a:solidFill>
              <a:srgbClr val="000000"/>
            </a:solidFill>
            <a:prstDash val="solid"/>
          </a:ln>
        </p:spPr>
      </p:cxnSp>
      <p:cxnSp>
        <p:nvCxnSpPr>
          <p:cNvPr id="43" name="Line 43"/>
          <p:cNvCxnSpPr/>
          <p:nvPr/>
        </p:nvCxnSpPr>
        <p:spPr>
          <a:xfrm>
            <a:off x="1693440" y="3503520"/>
            <a:ext cx="542520" cy="0"/>
          </a:xfrm>
          <a:prstGeom prst="line">
            <a:avLst/>
          </a:prstGeom>
          <a:ln w="9144">
            <a:solidFill>
              <a:srgbClr val="000000"/>
            </a:solidFill>
            <a:prstDash val="solid"/>
          </a:ln>
        </p:spPr>
      </p:cxnSp>
      <p:sp>
        <p:nvSpPr>
          <p:cNvPr id="44" name="TextBox 44"/>
          <p:cNvSpPr txBox="1"/>
          <p:nvPr/>
        </p:nvSpPr>
        <p:spPr>
          <a:xfrm>
            <a:off x="6247440" y="3052800"/>
            <a:ext cx="880560" cy="450720"/>
          </a:xfrm>
          <a:prstGeom prst="rect">
            <a:avLst/>
          </a:prstGeom>
          <a:noFill/>
        </p:spPr>
        <p:txBody>
          <a:bodyPr horzOverflow="clip" vertOverflow="clip" lIns="45720" tIns="73152" rIns="0" bIns="73152"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132.9 lm/W</a:t>
            </a:r>
          </a:p>
        </p:txBody>
      </p:sp>
      <p:cxnSp>
        <p:nvCxnSpPr>
          <p:cNvPr id="44" name="Line 44"/>
          <p:cNvCxnSpPr/>
          <p:nvPr/>
        </p:nvCxnSpPr>
        <p:spPr>
          <a:xfrm>
            <a:off x="6247440" y="3052800"/>
            <a:ext cx="880560" cy="0"/>
          </a:xfrm>
          <a:prstGeom prst="line">
            <a:avLst/>
          </a:prstGeom>
          <a:ln w="9144">
            <a:solidFill>
              <a:srgbClr val="000000"/>
            </a:solidFill>
            <a:prstDash val="solid"/>
          </a:ln>
        </p:spPr>
      </p:cxnSp>
      <p:cxnSp>
        <p:nvCxnSpPr>
          <p:cNvPr id="44" name="Line 44"/>
          <p:cNvCxnSpPr/>
          <p:nvPr/>
        </p:nvCxnSpPr>
        <p:spPr>
          <a:xfrm>
            <a:off x="6247440" y="3503520"/>
            <a:ext cx="880560" cy="0"/>
          </a:xfrm>
          <a:prstGeom prst="line">
            <a:avLst/>
          </a:prstGeom>
          <a:ln w="9144">
            <a:solidFill>
              <a:srgbClr val="000000"/>
            </a:solidFill>
            <a:prstDash val="solid"/>
          </a:ln>
        </p:spPr>
      </p:cxnSp>
      <p:sp>
        <p:nvSpPr>
          <p:cNvPr id="45" name="TextBox 45"/>
          <p:cNvSpPr txBox="1"/>
          <p:nvPr/>
        </p:nvSpPr>
        <p:spPr>
          <a:xfrm>
            <a:off x="5707440" y="3052800"/>
            <a:ext cx="540000" cy="450720"/>
          </a:xfrm>
          <a:prstGeom prst="rect">
            <a:avLst/>
          </a:prstGeom>
          <a:noFill/>
        </p:spPr>
        <p:txBody>
          <a:bodyPr horzOverflow="clip" vertOverflow="clip" lIns="45720" tIns="73152" rIns="0" bIns="73152"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11431 lm</a:t>
            </a:r>
          </a:p>
        </p:txBody>
      </p:sp>
      <p:cxnSp>
        <p:nvCxnSpPr>
          <p:cNvPr id="45" name="Line 45"/>
          <p:cNvCxnSpPr/>
          <p:nvPr/>
        </p:nvCxnSpPr>
        <p:spPr>
          <a:xfrm>
            <a:off x="5707440" y="3052800"/>
            <a:ext cx="540000" cy="0"/>
          </a:xfrm>
          <a:prstGeom prst="line">
            <a:avLst/>
          </a:prstGeom>
          <a:ln w="9144">
            <a:solidFill>
              <a:srgbClr val="000000"/>
            </a:solidFill>
            <a:prstDash val="solid"/>
          </a:ln>
        </p:spPr>
      </p:cxnSp>
      <p:cxnSp>
        <p:nvCxnSpPr>
          <p:cNvPr id="45" name="Line 45"/>
          <p:cNvCxnSpPr/>
          <p:nvPr/>
        </p:nvCxnSpPr>
        <p:spPr>
          <a:xfrm>
            <a:off x="5707440" y="3503520"/>
            <a:ext cx="540000" cy="0"/>
          </a:xfrm>
          <a:prstGeom prst="line">
            <a:avLst/>
          </a:prstGeom>
          <a:ln w="9144">
            <a:solidFill>
              <a:srgbClr val="000000"/>
            </a:solidFill>
            <a:prstDash val="solid"/>
          </a:ln>
        </p:spPr>
      </p:cxnSp>
      <p:sp>
        <p:nvSpPr>
          <p:cNvPr id="46" name="TextBox 46"/>
          <p:cNvSpPr txBox="1"/>
          <p:nvPr/>
        </p:nvSpPr>
        <p:spPr>
          <a:xfrm>
            <a:off x="5167440" y="3052800"/>
            <a:ext cx="540000" cy="450720"/>
          </a:xfrm>
          <a:prstGeom prst="rect">
            <a:avLst/>
          </a:prstGeom>
          <a:noFill/>
        </p:spPr>
        <p:txBody>
          <a:bodyPr horzOverflow="clip" vertOverflow="clip" lIns="45720" tIns="73152" rIns="0" bIns="73152"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86.0 W</a:t>
            </a:r>
          </a:p>
        </p:txBody>
      </p:sp>
      <p:cxnSp>
        <p:nvCxnSpPr>
          <p:cNvPr id="46" name="Line 46"/>
          <p:cNvCxnSpPr/>
          <p:nvPr/>
        </p:nvCxnSpPr>
        <p:spPr>
          <a:xfrm>
            <a:off x="5167440" y="3052800"/>
            <a:ext cx="540000" cy="0"/>
          </a:xfrm>
          <a:prstGeom prst="line">
            <a:avLst/>
          </a:prstGeom>
          <a:ln w="9144">
            <a:solidFill>
              <a:srgbClr val="000000"/>
            </a:solidFill>
            <a:prstDash val="solid"/>
          </a:ln>
        </p:spPr>
      </p:cxnSp>
      <p:cxnSp>
        <p:nvCxnSpPr>
          <p:cNvPr id="46" name="Line 46"/>
          <p:cNvCxnSpPr/>
          <p:nvPr/>
        </p:nvCxnSpPr>
        <p:spPr>
          <a:xfrm>
            <a:off x="5167440" y="3503520"/>
            <a:ext cx="540000" cy="0"/>
          </a:xfrm>
          <a:prstGeom prst="line">
            <a:avLst/>
          </a:prstGeom>
          <a:ln w="9144">
            <a:solidFill>
              <a:srgbClr val="000000"/>
            </a:solidFill>
            <a:prstDash val="solid"/>
          </a:ln>
        </p:spPr>
      </p:cxnSp>
      <p:sp>
        <p:nvSpPr>
          <p:cNvPr id="47" name="TextBox 47"/>
          <p:cNvSpPr txBox="1"/>
          <p:nvPr/>
        </p:nvSpPr>
        <p:spPr>
          <a:xfrm>
            <a:off x="2235960" y="3052800"/>
            <a:ext cx="2931480" cy="450720"/>
          </a:xfrm>
          <a:prstGeom prst="rect">
            <a:avLst/>
          </a:prstGeom>
          <a:noFill/>
        </p:spPr>
        <p:txBody>
          <a:bodyPr horzOverflow="clip" vertOverflow="clip" lIns="45720" tIns="73152" rIns="0" bIns="73152"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BRISA-PLUS-L2WG5-LC-O2-64LED-3000K-12500LM-86W</a:t>
            </a:r>
          </a:p>
        </p:txBody>
      </p:sp>
      <p:cxnSp>
        <p:nvCxnSpPr>
          <p:cNvPr id="47" name="Line 47"/>
          <p:cNvCxnSpPr/>
          <p:nvPr/>
        </p:nvCxnSpPr>
        <p:spPr>
          <a:xfrm>
            <a:off x="2235960" y="3052800"/>
            <a:ext cx="2931480" cy="0"/>
          </a:xfrm>
          <a:prstGeom prst="line">
            <a:avLst/>
          </a:prstGeom>
          <a:ln w="9144">
            <a:solidFill>
              <a:srgbClr val="000000"/>
            </a:solidFill>
            <a:prstDash val="solid"/>
          </a:ln>
        </p:spPr>
      </p:cxnSp>
      <p:cxnSp>
        <p:nvCxnSpPr>
          <p:cNvPr id="47" name="Line 47"/>
          <p:cNvCxnSpPr/>
          <p:nvPr/>
        </p:nvCxnSpPr>
        <p:spPr>
          <a:xfrm>
            <a:off x="2235960" y="3503520"/>
            <a:ext cx="2931480" cy="0"/>
          </a:xfrm>
          <a:prstGeom prst="line">
            <a:avLst/>
          </a:prstGeom>
          <a:ln w="9144">
            <a:solidFill>
              <a:srgbClr val="000000"/>
            </a:solidFill>
            <a:prstDash val="solid"/>
          </a:ln>
        </p:spPr>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720000" y="432000"/>
            <a:ext cx="6408000" cy="106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3" name="TextBox 3"/>
          <p:cNvSpPr txBox="1"/>
          <p:nvPr/>
        </p:nvSpPr>
        <p:spPr>
          <a:xfrm>
            <a:off x="720000" y="9669240"/>
            <a:ext cx="6408000" cy="5842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4" name="TextBox 4"/>
          <p:cNvSpPr txBox="1"/>
          <p:nvPr/>
        </p:nvSpPr>
        <p:spPr>
          <a:xfrm>
            <a:off x="720000" y="1497600"/>
            <a:ext cx="6408000" cy="207000"/>
          </a:xfrm>
          <a:prstGeom prst="rect">
            <a:avLst/>
          </a:prstGeom>
          <a:noFill/>
        </p:spPr>
        <p:txBody>
          <a:bodyPr horzOverflow="clip" vertOverflow="clip" lIns="0" tIns="0" rIns="0" bIns="0" wrap="square" rtlCol="0" anchor="t" anchorCtr="0">
            <a:noAutofit/>
          </a:bodyPr>
          <a:lstStyle/>
          <a:p>
            <a:pPr>
              <a:lnSpc>
                <a:spcPct val="94000"/>
              </a:lnSpc>
            </a:pPr>
            <a:r>
              <a:rPr lang="en-US" sz="1131" dirty="0" smtClean="0">
                <a:solidFill>
                  <a:srgbClr val="000000"/>
                </a:solidFill>
                <a:latin typeface="DIALux Report Font Light" pitchFamily="18" charset="0"/>
                <a:cs typeface="DIALux Report Font Light" pitchFamily="18" charset="0"/>
              </a:rPr>
              <a:t/>
            </a:r>
          </a:p>
        </p:txBody>
      </p:sp>
      <p:sp>
        <p:nvSpPr>
          <p:cNvPr id="5" name="TextBox 5"/>
          <p:cNvSpPr txBox="1"/>
          <p:nvPr/>
        </p:nvSpPr>
        <p:spPr>
          <a:xfrm>
            <a:off x="720000" y="1704600"/>
            <a:ext cx="6408000" cy="474120"/>
          </a:xfrm>
          <a:prstGeom prst="rect">
            <a:avLst/>
          </a:prstGeom>
          <a:noFill/>
        </p:spPr>
        <p:txBody>
          <a:bodyPr horzOverflow="clip" vertOverflow="clip" lIns="0" tIns="0" rIns="0" bIns="0" wrap="square" rtlCol="0" anchor="t" anchorCtr="0">
            <a:noAutofit/>
          </a:bodyPr>
          <a:lstStyle/>
          <a:p>
            <a:pPr>
              <a:lnSpc>
                <a:spcPct val="94000"/>
              </a:lnSpc>
            </a:pPr>
            <a:r>
              <a:rPr lang="en-US" sz="1377" dirty="0" smtClean="0">
                <a:solidFill>
                  <a:srgbClr val="000000"/>
                </a:solidFill>
                <a:latin typeface="DIALux Report Font SemiBold" pitchFamily="18" charset="0"/>
                <a:cs typeface="DIALux Report Font SemiBold" pitchFamily="18" charset="0"/>
              </a:rPr>
              <a:t>Productgegevensblad</a:t>
            </a:r>
          </a:p>
        </p:txBody>
      </p:sp>
      <p:sp>
        <p:nvSpPr>
          <p:cNvPr id="6" name="TextBox 6"/>
          <p:cNvSpPr txBox="1"/>
          <p:nvPr/>
        </p:nvSpPr>
        <p:spPr>
          <a:xfrm>
            <a:off x="720000" y="2178720"/>
            <a:ext cx="6408000" cy="432000"/>
          </a:xfrm>
          <a:prstGeom prst="rect">
            <a:avLst/>
          </a:prstGeom>
          <a:noFill/>
        </p:spPr>
        <p:txBody>
          <a:bodyPr horzOverflow="clip" vertOverflow="clip" lIns="0" tIns="0" rIns="0" bIns="0" wrap="square" rtlCol="0" anchor="t" anchorCtr="0">
            <a:noAutofit/>
          </a:bodyPr>
          <a:lstStyle/>
          <a:p>
            <a:pPr>
              <a:lnSpc>
                <a:spcPct val="94000"/>
              </a:lnSpc>
            </a:pPr>
            <a:r>
              <a:rPr lang="en-US" sz="1131" dirty="0" smtClean="0">
                <a:solidFill>
                  <a:srgbClr val="000000"/>
                </a:solidFill>
                <a:latin typeface="DIALux Report Font Light" pitchFamily="18" charset="0"/>
                <a:cs typeface="DIALux Report Font Light" pitchFamily="18" charset="0"/>
              </a:rPr>
              <a:t>LIGHTRONICS BRISA-PLUS-L2WG5-LC-O2-64LED-3000K-12500LM-86W</a:t>
            </a:r>
          </a:p>
        </p:txBody>
      </p:sp>
      <p:sp>
        <p:nvSpPr>
          <p:cNvPr id="7" name="TextBox 7"/>
          <p:cNvSpPr txBox="1"/>
          <p:nvPr/>
        </p:nvSpPr>
        <p:spPr>
          <a:xfrm>
            <a:off x="720000" y="2610720"/>
            <a:ext cx="6408000" cy="35424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8" name="TextBox 8"/>
          <p:cNvSpPr txBox="1"/>
          <p:nvPr/>
        </p:nvSpPr>
        <p:spPr>
          <a:xfrm>
            <a:off x="720000" y="432000"/>
            <a:ext cx="3276000" cy="106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9" name="TextBox 9"/>
          <p:cNvSpPr txBox="1"/>
          <p:nvPr/>
        </p:nvSpPr>
        <p:spPr>
          <a:xfrm>
            <a:off x="720000" y="432000"/>
            <a:ext cx="3276000" cy="324000"/>
          </a:xfrm>
          <a:prstGeom prst="rect">
            <a:avLst/>
          </a:prstGeom>
          <a:noFill/>
        </p:spPr>
        <p:txBody>
          <a:bodyPr horzOverflow="clip" vertOverflow="clip" lIns="0" tIns="54864" rIns="0" bIns="0" wrap="square" rtlCol="0" anchor="t" anchorCtr="0">
            <a:noAutofit/>
          </a:bodyPr>
          <a:lstStyle/>
          <a:p>
            <a:pPr>
              <a:lnSpc>
                <a:spcPct val="94000"/>
              </a:lnSpc>
            </a:pPr>
            <a:r>
              <a:rPr lang="en-US" sz="688" dirty="0" smtClean="0">
                <a:solidFill>
                  <a:srgbClr val="000000"/>
                </a:solidFill>
                <a:latin typeface="DIALux Report Font SemiBold" pitchFamily="18" charset="0"/>
                <a:cs typeface="DIALux Report Font SemiBold" pitchFamily="18" charset="0"/>
              </a:rPr>
              <a:t>Warmerhuizen, Dailycool - 220060 - V1.0 </a:t>
            </a:r>
          </a:p>
        </p:txBody>
      </p:sp>
      <p:pic>
        <p:nvPicPr>
          <p:cNvPr id="10" name="Picture 11" descr="Picture 11 description"/>
          <p:cNvPicPr>
            <a:picLocks noChangeAspect="1"/>
          </p:cNvPicPr>
          <p:nvPr/>
        </p:nvPicPr>
        <p:blipFill>
          <a:blip r:embed="rId2"/>
          <a:stretch>
            <a:fillRect/>
          </a:stretch>
        </p:blipFill>
        <p:spPr>
          <a:xfrm>
            <a:off x="5868000" y="432000"/>
            <a:ext cx="1260000" cy="16440840"/>
          </a:xfrm>
          <a:prstGeom prst="rect">
            <a:avLst/>
          </a:prstGeom>
          <a:noFill/>
        </p:spPr>
      </p:pic>
      <p:sp>
        <p:nvSpPr>
          <p:cNvPr id="11" name="TextBox 11"/>
          <p:cNvSpPr txBox="1"/>
          <p:nvPr/>
        </p:nvSpPr>
        <p:spPr>
          <a:xfrm>
            <a:off x="720000" y="9669240"/>
            <a:ext cx="5316120" cy="584280"/>
          </a:xfrm>
          <a:prstGeom prst="rect">
            <a:avLst/>
          </a:prstGeom>
          <a:noFill/>
        </p:spPr>
        <p:txBody>
          <a:bodyPr horzOverflow="clip" vertOverflow="clip" lIns="0" tIns="0" rIns="0" bIns="0" wrap="square" rtlCol="0" anchor="b" anchorCtr="0">
            <a:noAutofit/>
          </a:bodyPr>
          <a:lstStyle/>
          <a:p>
            <a:pPr>
              <a:lnSpc>
                <a:spcPct val="94000"/>
              </a:lnSpc>
            </a:pPr>
            <a:r>
              <a:rPr lang="en-US" sz="688" dirty="0" smtClean="0">
                <a:solidFill>
                  <a:srgbClr val="646363"/>
                </a:solidFill>
                <a:latin typeface="DIALux Report Font Light" pitchFamily="18" charset="0"/>
                <a:cs typeface="DIALux Report Font Light" pitchFamily="18" charset="0"/>
              </a:rPr>
              <a:t>Deze berekening is uitgevoerd conform de gedragscode NSVV </a:t>
            </a:r>
          </a:p>
        </p:txBody>
      </p:sp>
      <p:sp>
        <p:nvSpPr>
          <p:cNvPr id="12" name="TextBox 12"/>
          <p:cNvSpPr txBox="1"/>
          <p:nvPr/>
        </p:nvSpPr>
        <p:spPr>
          <a:xfrm>
            <a:off x="6552000" y="9669240"/>
            <a:ext cx="576000" cy="584280"/>
          </a:xfrm>
          <a:prstGeom prst="rect">
            <a:avLst/>
          </a:prstGeom>
          <a:noFill/>
        </p:spPr>
        <p:txBody>
          <a:bodyPr horzOverflow="clip" vertOverflow="clip" lIns="0" tIns="0" rIns="0" bIns="0" wrap="none" rtlCol="0" anchor="b" anchorCtr="0">
            <a:noAutofit/>
          </a:bodyPr>
          <a:lstStyle/>
          <a:p>
            <a:pPr algn="r">
              <a:lnSpc>
                <a:spcPct val="94000"/>
              </a:lnSpc>
            </a:pPr>
            <a:r>
              <a:rPr lang="en-US" sz="688" dirty="0" smtClean="0">
                <a:solidFill>
                  <a:srgbClr val="000000"/>
                </a:solidFill>
                <a:latin typeface="DIALux Report Font Light" pitchFamily="18" charset="0"/>
                <a:cs typeface="DIALux Report Font Light" pitchFamily="18" charset="0"/>
              </a:rPr>
              <a:t>6</a:t>
            </a:r>
          </a:p>
        </p:txBody>
      </p:sp>
      <p:sp>
        <p:nvSpPr>
          <p:cNvPr id="13" name="TextBox 13"/>
          <p:cNvSpPr txBox="1"/>
          <p:nvPr/>
        </p:nvSpPr>
        <p:spPr>
          <a:xfrm>
            <a:off x="720000" y="2610720"/>
            <a:ext cx="3276000" cy="35424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14" name="TextBox 14"/>
          <p:cNvSpPr txBox="1"/>
          <p:nvPr/>
        </p:nvSpPr>
        <p:spPr>
          <a:xfrm>
            <a:off x="720000" y="2610720"/>
            <a:ext cx="3276000" cy="10224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pic>
        <p:nvPicPr>
          <p:cNvPr id="15" name="Picture 16" descr="Picture 16 description"/>
          <p:cNvPicPr>
            <a:picLocks noChangeAspect="1"/>
          </p:cNvPicPr>
          <p:nvPr/>
        </p:nvPicPr>
        <p:blipFill>
          <a:blip r:embed="rId3"/>
          <a:stretch>
            <a:fillRect/>
          </a:stretch>
        </p:blipFill>
        <p:spPr>
          <a:xfrm>
            <a:off x="720000" y="2610720"/>
            <a:ext cx="1022400" cy="1022400"/>
          </a:xfrm>
          <a:prstGeom prst="rect">
            <a:avLst/>
          </a:prstGeom>
          <a:noFill/>
          <a:ln w="9144">
            <a:solidFill>
              <a:srgbClr val="A9A9A9"/>
            </a:solidFill>
            <a:prstDash val="solid"/>
            <a:miter lim="800000"/>
          </a:ln>
        </p:spPr>
      </p:pic>
      <p:sp>
        <p:nvSpPr>
          <p:cNvPr id="16" name="TextBox 16"/>
          <p:cNvSpPr txBox="1"/>
          <p:nvPr/>
        </p:nvSpPr>
        <p:spPr>
          <a:xfrm>
            <a:off x="1742400" y="2610720"/>
            <a:ext cx="144000" cy="10224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17" name="TextBox 17"/>
          <p:cNvSpPr txBox="1"/>
          <p:nvPr/>
        </p:nvSpPr>
        <p:spPr>
          <a:xfrm>
            <a:off x="720000" y="3633120"/>
            <a:ext cx="3276000" cy="144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18" name="TextBox 18"/>
          <p:cNvSpPr txBox="1"/>
          <p:nvPr/>
        </p:nvSpPr>
        <p:spPr>
          <a:xfrm>
            <a:off x="720000" y="3777120"/>
            <a:ext cx="3276000" cy="2016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19" name="TextBox 19"/>
          <p:cNvSpPr txBox="1"/>
          <p:nvPr/>
        </p:nvSpPr>
        <p:spPr>
          <a:xfrm>
            <a:off x="720000" y="3777120"/>
            <a:ext cx="2188800" cy="2016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20" name="TextBox 20"/>
          <p:cNvSpPr txBox="1"/>
          <p:nvPr/>
        </p:nvSpPr>
        <p:spPr>
          <a:xfrm>
            <a:off x="720000" y="3777120"/>
            <a:ext cx="2188800" cy="288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20" name="Line 20"/>
          <p:cNvCxnSpPr/>
          <p:nvPr/>
        </p:nvCxnSpPr>
        <p:spPr>
          <a:xfrm>
            <a:off x="720000" y="4065120"/>
            <a:ext cx="2188800" cy="0"/>
          </a:xfrm>
          <a:prstGeom prst="line">
            <a:avLst/>
          </a:prstGeom>
          <a:ln w="9144">
            <a:solidFill>
              <a:srgbClr val="000000"/>
            </a:solidFill>
            <a:prstDash val="solid"/>
          </a:ln>
        </p:spPr>
      </p:cxnSp>
      <p:pic>
        <p:nvPicPr>
          <p:cNvPr id="21" name="Picture 22" descr="Picture 22 description"/>
          <p:cNvPicPr>
            <a:picLocks noChangeAspect="1"/>
          </p:cNvPicPr>
          <p:nvPr/>
        </p:nvPicPr>
        <p:blipFill>
          <a:blip r:embed="rId4"/>
          <a:stretch>
            <a:fillRect/>
          </a:stretch>
        </p:blipFill>
        <p:spPr>
          <a:xfrm>
            <a:off x="720000" y="3777120"/>
            <a:ext cx="1094400" cy="288000"/>
          </a:xfrm>
          <a:prstGeom prst="rect">
            <a:avLst/>
          </a:prstGeom>
          <a:noFill/>
        </p:spPr>
      </p:pic>
      <p:sp>
        <p:nvSpPr>
          <p:cNvPr id="22" name="TextBox 22"/>
          <p:cNvSpPr txBox="1"/>
          <p:nvPr/>
        </p:nvSpPr>
        <p:spPr>
          <a:xfrm>
            <a:off x="1814400" y="3777120"/>
            <a:ext cx="1094400" cy="288000"/>
          </a:xfrm>
          <a:prstGeom prst="rect">
            <a:avLst/>
          </a:prstGeom>
          <a:noFill/>
        </p:spPr>
        <p:txBody>
          <a:bodyPr horzOverflow="clip" vertOverflow="clip" lIns="45720" tIns="73152" rIns="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86.0 W</a:t>
            </a:r>
          </a:p>
        </p:txBody>
      </p:sp>
      <p:sp>
        <p:nvSpPr>
          <p:cNvPr id="23" name="TextBox 23"/>
          <p:cNvSpPr txBox="1"/>
          <p:nvPr/>
        </p:nvSpPr>
        <p:spPr>
          <a:xfrm>
            <a:off x="720000" y="4065120"/>
            <a:ext cx="2188800" cy="288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23" name="Line 23"/>
          <p:cNvCxnSpPr/>
          <p:nvPr/>
        </p:nvCxnSpPr>
        <p:spPr>
          <a:xfrm>
            <a:off x="720000" y="4353120"/>
            <a:ext cx="2188800" cy="0"/>
          </a:xfrm>
          <a:prstGeom prst="line">
            <a:avLst/>
          </a:prstGeom>
          <a:ln w="9144">
            <a:solidFill>
              <a:srgbClr val="000000"/>
            </a:solidFill>
            <a:prstDash val="solid"/>
          </a:ln>
        </p:spPr>
      </p:cxnSp>
      <p:pic>
        <p:nvPicPr>
          <p:cNvPr id="24" name="Picture 25" descr="Picture 25 description"/>
          <p:cNvPicPr>
            <a:picLocks noChangeAspect="1"/>
          </p:cNvPicPr>
          <p:nvPr/>
        </p:nvPicPr>
        <p:blipFill>
          <a:blip r:embed="rId5"/>
          <a:stretch>
            <a:fillRect/>
          </a:stretch>
        </p:blipFill>
        <p:spPr>
          <a:xfrm>
            <a:off x="720000" y="4065120"/>
            <a:ext cx="1094400" cy="288000"/>
          </a:xfrm>
          <a:prstGeom prst="rect">
            <a:avLst/>
          </a:prstGeom>
          <a:noFill/>
        </p:spPr>
      </p:pic>
      <p:sp>
        <p:nvSpPr>
          <p:cNvPr id="25" name="TextBox 25"/>
          <p:cNvSpPr txBox="1"/>
          <p:nvPr/>
        </p:nvSpPr>
        <p:spPr>
          <a:xfrm>
            <a:off x="1814400" y="4065120"/>
            <a:ext cx="1094400" cy="288000"/>
          </a:xfrm>
          <a:prstGeom prst="rect">
            <a:avLst/>
          </a:prstGeom>
          <a:noFill/>
        </p:spPr>
        <p:txBody>
          <a:bodyPr horzOverflow="clip" vertOverflow="clip" lIns="45720" tIns="73152" rIns="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12500 lm</a:t>
            </a:r>
          </a:p>
        </p:txBody>
      </p:sp>
      <p:sp>
        <p:nvSpPr>
          <p:cNvPr id="26" name="TextBox 26"/>
          <p:cNvSpPr txBox="1"/>
          <p:nvPr/>
        </p:nvSpPr>
        <p:spPr>
          <a:xfrm>
            <a:off x="720000" y="4353120"/>
            <a:ext cx="2188800" cy="288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26" name="Line 26"/>
          <p:cNvCxnSpPr/>
          <p:nvPr/>
        </p:nvCxnSpPr>
        <p:spPr>
          <a:xfrm>
            <a:off x="720000" y="4641120"/>
            <a:ext cx="2188800" cy="0"/>
          </a:xfrm>
          <a:prstGeom prst="line">
            <a:avLst/>
          </a:prstGeom>
          <a:ln w="9144">
            <a:solidFill>
              <a:srgbClr val="000000"/>
            </a:solidFill>
            <a:prstDash val="solid"/>
          </a:ln>
        </p:spPr>
      </p:cxnSp>
      <p:pic>
        <p:nvPicPr>
          <p:cNvPr id="27" name="Picture 28" descr="Picture 28 description"/>
          <p:cNvPicPr>
            <a:picLocks noChangeAspect="1"/>
          </p:cNvPicPr>
          <p:nvPr/>
        </p:nvPicPr>
        <p:blipFill>
          <a:blip r:embed="rId6"/>
          <a:stretch>
            <a:fillRect/>
          </a:stretch>
        </p:blipFill>
        <p:spPr>
          <a:xfrm>
            <a:off x="720000" y="4353120"/>
            <a:ext cx="1094400" cy="288000"/>
          </a:xfrm>
          <a:prstGeom prst="rect">
            <a:avLst/>
          </a:prstGeom>
          <a:noFill/>
        </p:spPr>
      </p:pic>
      <p:sp>
        <p:nvSpPr>
          <p:cNvPr id="28" name="TextBox 28"/>
          <p:cNvSpPr txBox="1"/>
          <p:nvPr/>
        </p:nvSpPr>
        <p:spPr>
          <a:xfrm>
            <a:off x="1814400" y="4353120"/>
            <a:ext cx="1094400" cy="288000"/>
          </a:xfrm>
          <a:prstGeom prst="rect">
            <a:avLst/>
          </a:prstGeom>
          <a:noFill/>
        </p:spPr>
        <p:txBody>
          <a:bodyPr horzOverflow="clip" vertOverflow="clip" lIns="45720" tIns="73152" rIns="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11431 lm</a:t>
            </a:r>
          </a:p>
        </p:txBody>
      </p:sp>
      <p:sp>
        <p:nvSpPr>
          <p:cNvPr id="29" name="TextBox 29"/>
          <p:cNvSpPr txBox="1"/>
          <p:nvPr/>
        </p:nvSpPr>
        <p:spPr>
          <a:xfrm>
            <a:off x="720000" y="4641120"/>
            <a:ext cx="2188800" cy="288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29" name="Line 29"/>
          <p:cNvCxnSpPr/>
          <p:nvPr/>
        </p:nvCxnSpPr>
        <p:spPr>
          <a:xfrm>
            <a:off x="720000" y="4929120"/>
            <a:ext cx="2188800" cy="0"/>
          </a:xfrm>
          <a:prstGeom prst="line">
            <a:avLst/>
          </a:prstGeom>
          <a:ln w="9144">
            <a:solidFill>
              <a:srgbClr val="000000"/>
            </a:solidFill>
            <a:prstDash val="solid"/>
          </a:ln>
        </p:spPr>
      </p:cxnSp>
      <p:pic>
        <p:nvPicPr>
          <p:cNvPr id="30" name="Picture 31" descr="Picture 31 description"/>
          <p:cNvPicPr>
            <a:picLocks noChangeAspect="1"/>
          </p:cNvPicPr>
          <p:nvPr/>
        </p:nvPicPr>
        <p:blipFill>
          <a:blip r:embed="rId7"/>
          <a:stretch>
            <a:fillRect/>
          </a:stretch>
        </p:blipFill>
        <p:spPr>
          <a:xfrm>
            <a:off x="720000" y="4641120"/>
            <a:ext cx="1094400" cy="288000"/>
          </a:xfrm>
          <a:prstGeom prst="rect">
            <a:avLst/>
          </a:prstGeom>
          <a:noFill/>
        </p:spPr>
      </p:pic>
      <p:sp>
        <p:nvSpPr>
          <p:cNvPr id="31" name="TextBox 31"/>
          <p:cNvSpPr txBox="1"/>
          <p:nvPr/>
        </p:nvSpPr>
        <p:spPr>
          <a:xfrm>
            <a:off x="1814400" y="4641120"/>
            <a:ext cx="1094400" cy="288000"/>
          </a:xfrm>
          <a:prstGeom prst="rect">
            <a:avLst/>
          </a:prstGeom>
          <a:noFill/>
        </p:spPr>
        <p:txBody>
          <a:bodyPr horzOverflow="clip" vertOverflow="clip" lIns="45720" tIns="73152" rIns="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91.45 %</a:t>
            </a:r>
          </a:p>
        </p:txBody>
      </p:sp>
      <p:sp>
        <p:nvSpPr>
          <p:cNvPr id="32" name="TextBox 32"/>
          <p:cNvSpPr txBox="1"/>
          <p:nvPr/>
        </p:nvSpPr>
        <p:spPr>
          <a:xfrm>
            <a:off x="720000" y="4929120"/>
            <a:ext cx="2188800" cy="288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32" name="Line 32"/>
          <p:cNvCxnSpPr/>
          <p:nvPr/>
        </p:nvCxnSpPr>
        <p:spPr>
          <a:xfrm>
            <a:off x="720000" y="5217120"/>
            <a:ext cx="2188800" cy="0"/>
          </a:xfrm>
          <a:prstGeom prst="line">
            <a:avLst/>
          </a:prstGeom>
          <a:ln w="9144">
            <a:solidFill>
              <a:srgbClr val="000000"/>
            </a:solidFill>
            <a:prstDash val="solid"/>
          </a:ln>
        </p:spPr>
      </p:cxnSp>
      <p:pic>
        <p:nvPicPr>
          <p:cNvPr id="33" name="Picture 34" descr="Picture 34 description"/>
          <p:cNvPicPr>
            <a:picLocks noChangeAspect="1"/>
          </p:cNvPicPr>
          <p:nvPr/>
        </p:nvPicPr>
        <p:blipFill>
          <a:blip r:embed="rId8"/>
          <a:stretch>
            <a:fillRect/>
          </a:stretch>
        </p:blipFill>
        <p:spPr>
          <a:xfrm>
            <a:off x="720000" y="4929120"/>
            <a:ext cx="1094400" cy="288000"/>
          </a:xfrm>
          <a:prstGeom prst="rect">
            <a:avLst/>
          </a:prstGeom>
          <a:noFill/>
        </p:spPr>
      </p:pic>
      <p:sp>
        <p:nvSpPr>
          <p:cNvPr id="34" name="TextBox 34"/>
          <p:cNvSpPr txBox="1"/>
          <p:nvPr/>
        </p:nvSpPr>
        <p:spPr>
          <a:xfrm>
            <a:off x="1814400" y="4929120"/>
            <a:ext cx="1094400" cy="288000"/>
          </a:xfrm>
          <a:prstGeom prst="rect">
            <a:avLst/>
          </a:prstGeom>
          <a:noFill/>
        </p:spPr>
        <p:txBody>
          <a:bodyPr horzOverflow="clip" vertOverflow="clip" lIns="45720" tIns="73152" rIns="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132.9 lm/W</a:t>
            </a:r>
          </a:p>
        </p:txBody>
      </p:sp>
      <p:sp>
        <p:nvSpPr>
          <p:cNvPr id="35" name="TextBox 35"/>
          <p:cNvSpPr txBox="1"/>
          <p:nvPr/>
        </p:nvSpPr>
        <p:spPr>
          <a:xfrm>
            <a:off x="720000" y="5217120"/>
            <a:ext cx="2188800" cy="288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35" name="Line 35"/>
          <p:cNvCxnSpPr/>
          <p:nvPr/>
        </p:nvCxnSpPr>
        <p:spPr>
          <a:xfrm>
            <a:off x="720000" y="5505120"/>
            <a:ext cx="2188800" cy="0"/>
          </a:xfrm>
          <a:prstGeom prst="line">
            <a:avLst/>
          </a:prstGeom>
          <a:ln w="9144">
            <a:solidFill>
              <a:srgbClr val="000000"/>
            </a:solidFill>
            <a:prstDash val="solid"/>
          </a:ln>
        </p:spPr>
      </p:cxnSp>
      <p:pic>
        <p:nvPicPr>
          <p:cNvPr id="36" name="Picture 37" descr="Picture 37 description"/>
          <p:cNvPicPr>
            <a:picLocks noChangeAspect="1"/>
          </p:cNvPicPr>
          <p:nvPr/>
        </p:nvPicPr>
        <p:blipFill>
          <a:blip r:embed="rId9"/>
          <a:stretch>
            <a:fillRect/>
          </a:stretch>
        </p:blipFill>
        <p:spPr>
          <a:xfrm>
            <a:off x="720000" y="5217120"/>
            <a:ext cx="1094400" cy="288000"/>
          </a:xfrm>
          <a:prstGeom prst="rect">
            <a:avLst/>
          </a:prstGeom>
          <a:noFill/>
        </p:spPr>
      </p:pic>
      <p:sp>
        <p:nvSpPr>
          <p:cNvPr id="37" name="TextBox 37"/>
          <p:cNvSpPr txBox="1"/>
          <p:nvPr/>
        </p:nvSpPr>
        <p:spPr>
          <a:xfrm>
            <a:off x="1814400" y="5217120"/>
            <a:ext cx="1094400" cy="288000"/>
          </a:xfrm>
          <a:prstGeom prst="rect">
            <a:avLst/>
          </a:prstGeom>
          <a:noFill/>
        </p:spPr>
        <p:txBody>
          <a:bodyPr horzOverflow="clip" vertOverflow="clip" lIns="45720" tIns="73152" rIns="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3000 K</a:t>
            </a:r>
          </a:p>
        </p:txBody>
      </p:sp>
      <p:sp>
        <p:nvSpPr>
          <p:cNvPr id="38" name="TextBox 38"/>
          <p:cNvSpPr txBox="1"/>
          <p:nvPr/>
        </p:nvSpPr>
        <p:spPr>
          <a:xfrm>
            <a:off x="720000" y="5505120"/>
            <a:ext cx="2188800" cy="288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38" name="Line 38"/>
          <p:cNvCxnSpPr/>
          <p:nvPr/>
        </p:nvCxnSpPr>
        <p:spPr>
          <a:xfrm>
            <a:off x="720000" y="5793120"/>
            <a:ext cx="2188800" cy="0"/>
          </a:xfrm>
          <a:prstGeom prst="line">
            <a:avLst/>
          </a:prstGeom>
          <a:ln w="9144">
            <a:solidFill>
              <a:srgbClr val="000000"/>
            </a:solidFill>
            <a:prstDash val="solid"/>
          </a:ln>
        </p:spPr>
      </p:cxnSp>
      <p:pic>
        <p:nvPicPr>
          <p:cNvPr id="39" name="Picture 40" descr="Picture 40 description"/>
          <p:cNvPicPr>
            <a:picLocks noChangeAspect="1"/>
          </p:cNvPicPr>
          <p:nvPr/>
        </p:nvPicPr>
        <p:blipFill>
          <a:blip r:embed="rId10"/>
          <a:stretch>
            <a:fillRect/>
          </a:stretch>
        </p:blipFill>
        <p:spPr>
          <a:xfrm>
            <a:off x="720000" y="5505120"/>
            <a:ext cx="1094400" cy="288000"/>
          </a:xfrm>
          <a:prstGeom prst="rect">
            <a:avLst/>
          </a:prstGeom>
          <a:noFill/>
        </p:spPr>
      </p:pic>
      <p:sp>
        <p:nvSpPr>
          <p:cNvPr id="40" name="TextBox 40"/>
          <p:cNvSpPr txBox="1"/>
          <p:nvPr/>
        </p:nvSpPr>
        <p:spPr>
          <a:xfrm>
            <a:off x="1814400" y="5505120"/>
            <a:ext cx="1094400" cy="288000"/>
          </a:xfrm>
          <a:prstGeom prst="rect">
            <a:avLst/>
          </a:prstGeom>
          <a:noFill/>
        </p:spPr>
        <p:txBody>
          <a:bodyPr horzOverflow="clip" vertOverflow="clip" lIns="45720" tIns="73152" rIns="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100</a:t>
            </a:r>
          </a:p>
        </p:txBody>
      </p:sp>
      <p:sp>
        <p:nvSpPr>
          <p:cNvPr id="41" name="TextBox 41"/>
          <p:cNvSpPr txBox="1"/>
          <p:nvPr/>
        </p:nvSpPr>
        <p:spPr>
          <a:xfrm>
            <a:off x="720000" y="5793120"/>
            <a:ext cx="3276000" cy="360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42" name="TextBox 42"/>
          <p:cNvSpPr txBox="1"/>
          <p:nvPr/>
        </p:nvSpPr>
        <p:spPr>
          <a:xfrm>
            <a:off x="4542120" y="2610720"/>
            <a:ext cx="2585880" cy="35424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43" name="TextBox 43"/>
          <p:cNvSpPr txBox="1"/>
          <p:nvPr/>
        </p:nvSpPr>
        <p:spPr>
          <a:xfrm>
            <a:off x="4542120" y="2610720"/>
            <a:ext cx="2585880" cy="3492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pic>
        <p:nvPicPr>
          <p:cNvPr id="44" name="Picture 45" descr="Picture 45 description"/>
          <p:cNvPicPr>
            <a:picLocks noChangeAspect="1"/>
          </p:cNvPicPr>
          <p:nvPr/>
        </p:nvPicPr>
        <p:blipFill>
          <a:blip r:embed="rId11"/>
          <a:stretch>
            <a:fillRect/>
          </a:stretch>
        </p:blipFill>
        <p:spPr>
          <a:xfrm>
            <a:off x="4542120" y="2610720"/>
            <a:ext cx="2585880" cy="2585880"/>
          </a:xfrm>
          <a:prstGeom prst="rect">
            <a:avLst/>
          </a:prstGeom>
          <a:noFill/>
        </p:spPr>
      </p:pic>
      <p:sp>
        <p:nvSpPr>
          <p:cNvPr id="45" name="TextBox 45"/>
          <p:cNvSpPr txBox="1"/>
          <p:nvPr/>
        </p:nvSpPr>
        <p:spPr>
          <a:xfrm>
            <a:off x="4542120" y="5196600"/>
            <a:ext cx="2585880" cy="324000"/>
          </a:xfrm>
          <a:prstGeom prst="rect">
            <a:avLst/>
          </a:prstGeom>
          <a:noFill/>
        </p:spPr>
        <p:txBody>
          <a:bodyPr horzOverflow="clip" vertOverflow="clip" lIns="0" tIns="0" rIns="0" bIns="0" wrap="square" rtlCol="0" anchor="b"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Polaire LVK</a:t>
            </a:r>
          </a:p>
        </p:txBody>
      </p:sp>
      <p:sp>
        <p:nvSpPr>
          <p:cNvPr id="46" name="TextBox 46"/>
          <p:cNvSpPr txBox="1"/>
          <p:nvPr/>
        </p:nvSpPr>
        <p:spPr>
          <a:xfrm>
            <a:off x="4542120" y="5520600"/>
            <a:ext cx="2585880" cy="58212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720000" y="432000"/>
            <a:ext cx="6408000" cy="106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3" name="TextBox 3"/>
          <p:cNvSpPr txBox="1"/>
          <p:nvPr/>
        </p:nvSpPr>
        <p:spPr>
          <a:xfrm>
            <a:off x="720000" y="9669240"/>
            <a:ext cx="6408000" cy="5842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4" name="TextBox 4"/>
          <p:cNvSpPr txBox="1"/>
          <p:nvPr/>
        </p:nvSpPr>
        <p:spPr>
          <a:xfrm>
            <a:off x="720000" y="1497600"/>
            <a:ext cx="6408000" cy="208440"/>
          </a:xfrm>
          <a:prstGeom prst="rect">
            <a:avLst/>
          </a:prstGeom>
          <a:noFill/>
        </p:spPr>
        <p:txBody>
          <a:bodyPr horzOverflow="clip" vertOverflow="clip" lIns="0" tIns="0" rIns="0" bIns="0" wrap="square" rtlCol="0" anchor="t" anchorCtr="0">
            <a:noAutofit/>
          </a:bodyPr>
          <a:lstStyle/>
          <a:p>
            <a:pPr>
              <a:lnSpc>
                <a:spcPct val="94000"/>
              </a:lnSpc>
            </a:pPr>
            <a:r>
              <a:rPr lang="en-US" sz="1131" dirty="0" smtClean="0">
                <a:solidFill>
                  <a:srgbClr val="000000"/>
                </a:solidFill>
                <a:latin typeface="DIALux Report Font Light" pitchFamily="18" charset="0"/>
                <a:cs typeface="DIALux Report Font Light" pitchFamily="18" charset="0"/>
              </a:rPr>
              <a:t>Terrein 1 </a:t>
            </a:r>
          </a:p>
        </p:txBody>
      </p:sp>
      <p:sp>
        <p:nvSpPr>
          <p:cNvPr id="5" name="TextBox 5"/>
          <p:cNvSpPr txBox="1"/>
          <p:nvPr/>
        </p:nvSpPr>
        <p:spPr>
          <a:xfrm>
            <a:off x="720000" y="1706040"/>
            <a:ext cx="6408000" cy="474120"/>
          </a:xfrm>
          <a:prstGeom prst="rect">
            <a:avLst/>
          </a:prstGeom>
          <a:noFill/>
        </p:spPr>
        <p:txBody>
          <a:bodyPr horzOverflow="clip" vertOverflow="clip" lIns="0" tIns="0" rIns="0" bIns="0" wrap="square" rtlCol="0" anchor="t" anchorCtr="0">
            <a:noAutofit/>
          </a:bodyPr>
          <a:lstStyle/>
          <a:p>
            <a:pPr>
              <a:lnSpc>
                <a:spcPct val="94000"/>
              </a:lnSpc>
            </a:pPr>
            <a:r>
              <a:rPr lang="en-US" sz="1377" dirty="0" smtClean="0">
                <a:solidFill>
                  <a:srgbClr val="000000"/>
                </a:solidFill>
                <a:latin typeface="DIALux Report Font SemiBold" pitchFamily="18" charset="0"/>
                <a:cs typeface="DIALux Report Font SemiBold" pitchFamily="18" charset="0"/>
              </a:rPr>
              <a:t>Verlicht gedeelte</a:t>
            </a:r>
          </a:p>
        </p:txBody>
      </p:sp>
      <p:sp>
        <p:nvSpPr>
          <p:cNvPr id="6" name="TextBox 6"/>
          <p:cNvSpPr txBox="1"/>
          <p:nvPr/>
        </p:nvSpPr>
        <p:spPr>
          <a:xfrm>
            <a:off x="720000" y="432000"/>
            <a:ext cx="3276000" cy="106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7" name="TextBox 7"/>
          <p:cNvSpPr txBox="1"/>
          <p:nvPr/>
        </p:nvSpPr>
        <p:spPr>
          <a:xfrm>
            <a:off x="720000" y="432000"/>
            <a:ext cx="3276000" cy="324000"/>
          </a:xfrm>
          <a:prstGeom prst="rect">
            <a:avLst/>
          </a:prstGeom>
          <a:noFill/>
        </p:spPr>
        <p:txBody>
          <a:bodyPr horzOverflow="clip" vertOverflow="clip" lIns="0" tIns="54864" rIns="0" bIns="0" wrap="square" rtlCol="0" anchor="t" anchorCtr="0">
            <a:noAutofit/>
          </a:bodyPr>
          <a:lstStyle/>
          <a:p>
            <a:pPr>
              <a:lnSpc>
                <a:spcPct val="94000"/>
              </a:lnSpc>
            </a:pPr>
            <a:r>
              <a:rPr lang="en-US" sz="688" dirty="0" smtClean="0">
                <a:solidFill>
                  <a:srgbClr val="000000"/>
                </a:solidFill>
                <a:latin typeface="DIALux Report Font SemiBold" pitchFamily="18" charset="0"/>
                <a:cs typeface="DIALux Report Font SemiBold" pitchFamily="18" charset="0"/>
              </a:rPr>
              <a:t>Warmerhuizen, Dailycool - 220060 - V1.0 </a:t>
            </a:r>
          </a:p>
        </p:txBody>
      </p:sp>
      <p:pic>
        <p:nvPicPr>
          <p:cNvPr id="8" name="Picture 9" descr="Picture 9 description"/>
          <p:cNvPicPr>
            <a:picLocks noChangeAspect="1"/>
          </p:cNvPicPr>
          <p:nvPr/>
        </p:nvPicPr>
        <p:blipFill>
          <a:blip r:embed="rId2"/>
          <a:stretch>
            <a:fillRect/>
          </a:stretch>
        </p:blipFill>
        <p:spPr>
          <a:xfrm>
            <a:off x="5868000" y="432000"/>
            <a:ext cx="1260000" cy="16440840"/>
          </a:xfrm>
          <a:prstGeom prst="rect">
            <a:avLst/>
          </a:prstGeom>
          <a:noFill/>
        </p:spPr>
      </p:pic>
      <p:sp>
        <p:nvSpPr>
          <p:cNvPr id="9" name="TextBox 9"/>
          <p:cNvSpPr txBox="1"/>
          <p:nvPr/>
        </p:nvSpPr>
        <p:spPr>
          <a:xfrm>
            <a:off x="720000" y="9669240"/>
            <a:ext cx="5316120" cy="584280"/>
          </a:xfrm>
          <a:prstGeom prst="rect">
            <a:avLst/>
          </a:prstGeom>
          <a:noFill/>
        </p:spPr>
        <p:txBody>
          <a:bodyPr horzOverflow="clip" vertOverflow="clip" lIns="0" tIns="0" rIns="0" bIns="0" wrap="square" rtlCol="0" anchor="b" anchorCtr="0">
            <a:noAutofit/>
          </a:bodyPr>
          <a:lstStyle/>
          <a:p>
            <a:pPr>
              <a:lnSpc>
                <a:spcPct val="94000"/>
              </a:lnSpc>
            </a:pPr>
            <a:r>
              <a:rPr lang="en-US" sz="688" dirty="0" smtClean="0">
                <a:solidFill>
                  <a:srgbClr val="646363"/>
                </a:solidFill>
                <a:latin typeface="DIALux Report Font Light" pitchFamily="18" charset="0"/>
                <a:cs typeface="DIALux Report Font Light" pitchFamily="18" charset="0"/>
              </a:rPr>
              <a:t>Deze berekening is uitgevoerd conform de gedragscode NSVV </a:t>
            </a:r>
          </a:p>
        </p:txBody>
      </p:sp>
      <p:sp>
        <p:nvSpPr>
          <p:cNvPr id="10" name="TextBox 10"/>
          <p:cNvSpPr txBox="1"/>
          <p:nvPr/>
        </p:nvSpPr>
        <p:spPr>
          <a:xfrm>
            <a:off x="6552000" y="9669240"/>
            <a:ext cx="576000" cy="584280"/>
          </a:xfrm>
          <a:prstGeom prst="rect">
            <a:avLst/>
          </a:prstGeom>
          <a:noFill/>
        </p:spPr>
        <p:txBody>
          <a:bodyPr horzOverflow="clip" vertOverflow="clip" lIns="0" tIns="0" rIns="0" bIns="0" wrap="none" rtlCol="0" anchor="b" anchorCtr="0">
            <a:noAutofit/>
          </a:bodyPr>
          <a:lstStyle/>
          <a:p>
            <a:pPr algn="r">
              <a:lnSpc>
                <a:spcPct val="94000"/>
              </a:lnSpc>
            </a:pPr>
            <a:r>
              <a:rPr lang="en-US" sz="688" dirty="0" smtClean="0">
                <a:solidFill>
                  <a:srgbClr val="000000"/>
                </a:solidFill>
                <a:latin typeface="DIALux Report Font Light" pitchFamily="18" charset="0"/>
                <a:cs typeface="DIALux Report Font Light" pitchFamily="18" charset="0"/>
              </a:rPr>
              <a:t>7</a:t>
            </a:r>
          </a:p>
        </p:txBody>
      </p:sp>
      <p:pic>
        <p:nvPicPr>
          <p:cNvPr id="11" name="Picture 12" descr="Picture 12 description"/>
          <p:cNvPicPr>
            <a:picLocks noChangeAspect="1"/>
          </p:cNvPicPr>
          <p:nvPr/>
        </p:nvPicPr>
        <p:blipFill>
          <a:blip r:embed="rId3"/>
          <a:stretch>
            <a:fillRect/>
          </a:stretch>
        </p:blipFill>
        <p:spPr>
          <a:xfrm>
            <a:off x="720000" y="2180160"/>
            <a:ext cx="1800000" cy="1022400"/>
          </a:xfrm>
          <a:prstGeom prst="rect">
            <a:avLst/>
          </a:prstGeom>
          <a:noFill/>
        </p:spPr>
      </p:pic>
      <p:pic>
        <p:nvPicPr>
          <p:cNvPr id="12" name="Picture 13" descr="Picture 13 description"/>
          <p:cNvPicPr>
            <a:picLocks noChangeAspect="1"/>
          </p:cNvPicPr>
          <p:nvPr/>
        </p:nvPicPr>
        <p:blipFill>
          <a:blip r:embed="rId4"/>
          <a:stretch>
            <a:fillRect/>
          </a:stretch>
        </p:blipFill>
        <p:spPr>
          <a:xfrm>
            <a:off x="720000" y="3382560"/>
            <a:ext cx="6408000" cy="4165200"/>
          </a:xfrm>
          <a:prstGeom prst="rect">
            <a:avLst/>
          </a:prstGeom>
          <a:noFill/>
        </p:spPr>
      </p:pic>
      <p:sp>
        <p:nvSpPr>
          <p:cNvPr id="13" name="TextBox 13"/>
          <p:cNvSpPr txBox="1"/>
          <p:nvPr/>
        </p:nvSpPr>
        <p:spPr>
          <a:xfrm>
            <a:off x="720000" y="7547760"/>
            <a:ext cx="6408000" cy="180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pic>
        <p:nvPicPr>
          <p:cNvPr id="14" name="Picture 15" descr="Picture 15 description"/>
          <p:cNvPicPr>
            <a:picLocks noChangeAspect="1"/>
          </p:cNvPicPr>
          <p:nvPr/>
        </p:nvPicPr>
        <p:blipFill>
          <a:blip r:embed="rId5"/>
          <a:stretch>
            <a:fillRect/>
          </a:stretch>
        </p:blipFill>
        <p:spPr>
          <a:xfrm>
            <a:off x="720000" y="7727760"/>
            <a:ext cx="6408000" cy="432000"/>
          </a:xfrm>
          <a:prstGeom prst="rect">
            <a:avLst/>
          </a:prstGeom>
          <a:noFill/>
        </p:spPr>
      </p:pic>
      <p:sp>
        <p:nvSpPr>
          <p:cNvPr id="15" name="TextBox 15"/>
          <p:cNvSpPr txBox="1"/>
          <p:nvPr/>
        </p:nvSpPr>
        <p:spPr>
          <a:xfrm>
            <a:off x="720000" y="8339760"/>
            <a:ext cx="2520000" cy="180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15" name="Line 15"/>
          <p:cNvCxnSpPr/>
          <p:nvPr/>
        </p:nvCxnSpPr>
        <p:spPr>
          <a:xfrm>
            <a:off x="720000" y="8519760"/>
            <a:ext cx="2520000" cy="0"/>
          </a:xfrm>
          <a:prstGeom prst="line">
            <a:avLst/>
          </a:prstGeom>
          <a:ln w="9144">
            <a:solidFill>
              <a:srgbClr val="000000"/>
            </a:solidFill>
            <a:prstDash val="solid"/>
          </a:ln>
        </p:spPr>
      </p:cxnSp>
      <p:sp>
        <p:nvSpPr>
          <p:cNvPr id="16" name="TextBox 16"/>
          <p:cNvSpPr txBox="1"/>
          <p:nvPr/>
        </p:nvSpPr>
        <p:spPr>
          <a:xfrm>
            <a:off x="720000" y="8339760"/>
            <a:ext cx="2520000" cy="180000"/>
          </a:xfrm>
          <a:prstGeom prst="rect">
            <a:avLst/>
          </a:prstGeom>
          <a:noFill/>
        </p:spPr>
        <p:txBody>
          <a:bodyPr horzOverflow="clip" vertOverflow="clip" lIns="0" tIns="0" rIns="0" bIns="0" wrap="non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Eigenschappen</a:t>
            </a:r>
          </a:p>
        </p:txBody>
      </p:sp>
      <p:sp>
        <p:nvSpPr>
          <p:cNvPr id="17" name="TextBox 17"/>
          <p:cNvSpPr txBox="1"/>
          <p:nvPr/>
        </p:nvSpPr>
        <p:spPr>
          <a:xfrm>
            <a:off x="3240000" y="8339760"/>
            <a:ext cx="648000" cy="180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17" name="Line 17"/>
          <p:cNvCxnSpPr/>
          <p:nvPr/>
        </p:nvCxnSpPr>
        <p:spPr>
          <a:xfrm>
            <a:off x="3240000" y="8519760"/>
            <a:ext cx="648000" cy="0"/>
          </a:xfrm>
          <a:prstGeom prst="line">
            <a:avLst/>
          </a:prstGeom>
          <a:ln w="9144">
            <a:solidFill>
              <a:srgbClr val="000000"/>
            </a:solidFill>
            <a:prstDash val="solid"/>
          </a:ln>
        </p:spPr>
      </p:cxnSp>
      <p:pic>
        <p:nvPicPr>
          <p:cNvPr id="18" name="Picture 19" descr="Picture 19 description"/>
          <p:cNvPicPr>
            <a:picLocks noChangeAspect="1"/>
          </p:cNvPicPr>
          <p:nvPr/>
        </p:nvPicPr>
        <p:blipFill>
          <a:blip r:embed="rId6"/>
          <a:stretch>
            <a:fillRect/>
          </a:stretch>
        </p:blipFill>
        <p:spPr>
          <a:xfrm>
            <a:off x="3240000" y="8339760"/>
            <a:ext cx="648000" cy="180000"/>
          </a:xfrm>
          <a:prstGeom prst="rect">
            <a:avLst/>
          </a:prstGeom>
          <a:noFill/>
        </p:spPr>
      </p:pic>
      <p:sp>
        <p:nvSpPr>
          <p:cNvPr id="19" name="TextBox 19"/>
          <p:cNvSpPr txBox="1"/>
          <p:nvPr/>
        </p:nvSpPr>
        <p:spPr>
          <a:xfrm>
            <a:off x="3888000" y="8339760"/>
            <a:ext cx="648000" cy="180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19" name="Line 19"/>
          <p:cNvCxnSpPr/>
          <p:nvPr/>
        </p:nvCxnSpPr>
        <p:spPr>
          <a:xfrm>
            <a:off x="3888000" y="8519760"/>
            <a:ext cx="648000" cy="0"/>
          </a:xfrm>
          <a:prstGeom prst="line">
            <a:avLst/>
          </a:prstGeom>
          <a:ln w="9144">
            <a:solidFill>
              <a:srgbClr val="000000"/>
            </a:solidFill>
            <a:prstDash val="solid"/>
          </a:ln>
        </p:spPr>
      </p:cxnSp>
      <p:pic>
        <p:nvPicPr>
          <p:cNvPr id="20" name="Picture 21" descr="Picture 21 description"/>
          <p:cNvPicPr>
            <a:picLocks noChangeAspect="1"/>
          </p:cNvPicPr>
          <p:nvPr/>
        </p:nvPicPr>
        <p:blipFill>
          <a:blip r:embed="rId7"/>
          <a:stretch>
            <a:fillRect/>
          </a:stretch>
        </p:blipFill>
        <p:spPr>
          <a:xfrm>
            <a:off x="3888000" y="8339760"/>
            <a:ext cx="648000" cy="180000"/>
          </a:xfrm>
          <a:prstGeom prst="rect">
            <a:avLst/>
          </a:prstGeom>
          <a:noFill/>
        </p:spPr>
      </p:pic>
      <p:sp>
        <p:nvSpPr>
          <p:cNvPr id="21" name="TextBox 21"/>
          <p:cNvSpPr txBox="1"/>
          <p:nvPr/>
        </p:nvSpPr>
        <p:spPr>
          <a:xfrm>
            <a:off x="4536000" y="8339760"/>
            <a:ext cx="648000" cy="180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21" name="Line 21"/>
          <p:cNvCxnSpPr/>
          <p:nvPr/>
        </p:nvCxnSpPr>
        <p:spPr>
          <a:xfrm>
            <a:off x="4536000" y="8519760"/>
            <a:ext cx="648000" cy="0"/>
          </a:xfrm>
          <a:prstGeom prst="line">
            <a:avLst/>
          </a:prstGeom>
          <a:ln w="9144">
            <a:solidFill>
              <a:srgbClr val="000000"/>
            </a:solidFill>
            <a:prstDash val="solid"/>
          </a:ln>
        </p:spPr>
      </p:cxnSp>
      <p:pic>
        <p:nvPicPr>
          <p:cNvPr id="22" name="Picture 23" descr="Picture 23 description"/>
          <p:cNvPicPr>
            <a:picLocks noChangeAspect="1"/>
          </p:cNvPicPr>
          <p:nvPr/>
        </p:nvPicPr>
        <p:blipFill>
          <a:blip r:embed="rId8"/>
          <a:stretch>
            <a:fillRect/>
          </a:stretch>
        </p:blipFill>
        <p:spPr>
          <a:xfrm>
            <a:off x="4536000" y="8339760"/>
            <a:ext cx="648000" cy="180000"/>
          </a:xfrm>
          <a:prstGeom prst="rect">
            <a:avLst/>
          </a:prstGeom>
          <a:noFill/>
        </p:spPr>
      </p:pic>
      <p:sp>
        <p:nvSpPr>
          <p:cNvPr id="23" name="TextBox 23"/>
          <p:cNvSpPr txBox="1"/>
          <p:nvPr/>
        </p:nvSpPr>
        <p:spPr>
          <a:xfrm>
            <a:off x="5184000" y="8339760"/>
            <a:ext cx="648000" cy="180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23" name="Line 23"/>
          <p:cNvCxnSpPr/>
          <p:nvPr/>
        </p:nvCxnSpPr>
        <p:spPr>
          <a:xfrm>
            <a:off x="5184000" y="8519760"/>
            <a:ext cx="648000" cy="0"/>
          </a:xfrm>
          <a:prstGeom prst="line">
            <a:avLst/>
          </a:prstGeom>
          <a:ln w="9144">
            <a:solidFill>
              <a:srgbClr val="000000"/>
            </a:solidFill>
            <a:prstDash val="solid"/>
          </a:ln>
        </p:spPr>
      </p:cxnSp>
      <p:pic>
        <p:nvPicPr>
          <p:cNvPr id="24" name="Picture 25" descr="Picture 25 description"/>
          <p:cNvPicPr>
            <a:picLocks noChangeAspect="1"/>
          </p:cNvPicPr>
          <p:nvPr/>
        </p:nvPicPr>
        <p:blipFill>
          <a:blip r:embed="rId9"/>
          <a:stretch>
            <a:fillRect/>
          </a:stretch>
        </p:blipFill>
        <p:spPr>
          <a:xfrm>
            <a:off x="5184000" y="8339760"/>
            <a:ext cx="648000" cy="180000"/>
          </a:xfrm>
          <a:prstGeom prst="rect">
            <a:avLst/>
          </a:prstGeom>
          <a:noFill/>
        </p:spPr>
      </p:pic>
      <p:sp>
        <p:nvSpPr>
          <p:cNvPr id="25" name="TextBox 25"/>
          <p:cNvSpPr txBox="1"/>
          <p:nvPr/>
        </p:nvSpPr>
        <p:spPr>
          <a:xfrm>
            <a:off x="5832000" y="8339760"/>
            <a:ext cx="648000" cy="180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25" name="Line 25"/>
          <p:cNvCxnSpPr/>
          <p:nvPr/>
        </p:nvCxnSpPr>
        <p:spPr>
          <a:xfrm>
            <a:off x="5832000" y="8519760"/>
            <a:ext cx="648000" cy="0"/>
          </a:xfrm>
          <a:prstGeom prst="line">
            <a:avLst/>
          </a:prstGeom>
          <a:ln w="9144">
            <a:solidFill>
              <a:srgbClr val="000000"/>
            </a:solidFill>
            <a:prstDash val="solid"/>
          </a:ln>
        </p:spPr>
      </p:cxnSp>
      <p:pic>
        <p:nvPicPr>
          <p:cNvPr id="26" name="Picture 27" descr="Picture 27 description"/>
          <p:cNvPicPr>
            <a:picLocks noChangeAspect="1"/>
          </p:cNvPicPr>
          <p:nvPr/>
        </p:nvPicPr>
        <p:blipFill>
          <a:blip r:embed="rId10"/>
          <a:stretch>
            <a:fillRect/>
          </a:stretch>
        </p:blipFill>
        <p:spPr>
          <a:xfrm>
            <a:off x="5832000" y="8339760"/>
            <a:ext cx="648000" cy="180000"/>
          </a:xfrm>
          <a:prstGeom prst="rect">
            <a:avLst/>
          </a:prstGeom>
          <a:noFill/>
        </p:spPr>
      </p:pic>
      <p:sp>
        <p:nvSpPr>
          <p:cNvPr id="27" name="TextBox 27"/>
          <p:cNvSpPr txBox="1"/>
          <p:nvPr/>
        </p:nvSpPr>
        <p:spPr>
          <a:xfrm>
            <a:off x="720000" y="8519760"/>
            <a:ext cx="2520000" cy="59184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27" name="Line 27"/>
          <p:cNvCxnSpPr/>
          <p:nvPr/>
        </p:nvCxnSpPr>
        <p:spPr>
          <a:xfrm>
            <a:off x="720000" y="9111600"/>
            <a:ext cx="2520000" cy="0"/>
          </a:xfrm>
          <a:prstGeom prst="line">
            <a:avLst/>
          </a:prstGeom>
          <a:ln w="9144">
            <a:solidFill>
              <a:srgbClr val="000000"/>
            </a:solidFill>
            <a:prstDash val="solid"/>
          </a:ln>
        </p:spPr>
      </p:cxnSp>
      <p:sp>
        <p:nvSpPr>
          <p:cNvPr id="28" name="TextBox 28"/>
          <p:cNvSpPr txBox="1"/>
          <p:nvPr/>
        </p:nvSpPr>
        <p:spPr>
          <a:xfrm>
            <a:off x="720000" y="8519760"/>
            <a:ext cx="2520000" cy="591840"/>
          </a:xfrm>
          <a:prstGeom prst="rect">
            <a:avLst/>
          </a:prstGeom>
          <a:noFill/>
        </p:spPr>
        <p:txBody>
          <a:bodyPr horzOverflow="clip" vertOverflow="clip" lIns="0" tIns="73152" rIns="0" bIns="73152"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Verlicht gedeelte
Horizontale verlichtingssterkte
Hoogte: 0.000 m</a:t>
            </a:r>
          </a:p>
        </p:txBody>
      </p:sp>
      <p:cxnSp>
        <p:nvCxnSpPr>
          <p:cNvPr id="28" name="Line 28"/>
          <p:cNvCxnSpPr/>
          <p:nvPr/>
        </p:nvCxnSpPr>
        <p:spPr>
          <a:xfrm>
            <a:off x="720000" y="8519760"/>
            <a:ext cx="2520000" cy="0"/>
          </a:xfrm>
          <a:prstGeom prst="line">
            <a:avLst/>
          </a:prstGeom>
          <a:ln w="9144">
            <a:solidFill>
              <a:srgbClr val="000000"/>
            </a:solidFill>
            <a:prstDash val="solid"/>
          </a:ln>
        </p:spPr>
      </p:cxnSp>
      <p:cxnSp>
        <p:nvCxnSpPr>
          <p:cNvPr id="28" name="Line 28"/>
          <p:cNvCxnSpPr/>
          <p:nvPr/>
        </p:nvCxnSpPr>
        <p:spPr>
          <a:xfrm>
            <a:off x="720000" y="9111600"/>
            <a:ext cx="2520000" cy="0"/>
          </a:xfrm>
          <a:prstGeom prst="line">
            <a:avLst/>
          </a:prstGeom>
          <a:ln w="9144">
            <a:solidFill>
              <a:srgbClr val="000000"/>
            </a:solidFill>
            <a:prstDash val="solid"/>
          </a:ln>
        </p:spPr>
      </p:cxnSp>
      <p:sp>
        <p:nvSpPr>
          <p:cNvPr id="29" name="TextBox 29"/>
          <p:cNvSpPr txBox="1"/>
          <p:nvPr/>
        </p:nvSpPr>
        <p:spPr>
          <a:xfrm>
            <a:off x="3240000" y="8519760"/>
            <a:ext cx="648000" cy="59184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29" name="Line 29"/>
          <p:cNvCxnSpPr/>
          <p:nvPr/>
        </p:nvCxnSpPr>
        <p:spPr>
          <a:xfrm>
            <a:off x="3240000" y="9111600"/>
            <a:ext cx="648000" cy="0"/>
          </a:xfrm>
          <a:prstGeom prst="line">
            <a:avLst/>
          </a:prstGeom>
          <a:ln w="9144">
            <a:solidFill>
              <a:srgbClr val="000000"/>
            </a:solidFill>
            <a:prstDash val="solid"/>
          </a:ln>
        </p:spPr>
      </p:cxnSp>
      <p:sp>
        <p:nvSpPr>
          <p:cNvPr id="30" name="TextBox 30"/>
          <p:cNvSpPr txBox="1"/>
          <p:nvPr/>
        </p:nvSpPr>
        <p:spPr>
          <a:xfrm>
            <a:off x="3240000" y="8519760"/>
            <a:ext cx="648000" cy="227160"/>
          </a:xfrm>
          <a:prstGeom prst="rect">
            <a:avLst/>
          </a:prstGeom>
          <a:noFill/>
        </p:spPr>
        <p:txBody>
          <a:bodyPr horzOverflow="clip" vertOverflow="clip" lIns="0" tIns="73152" rIns="0" bIns="0"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9.98 lx</a:t>
            </a:r>
          </a:p>
        </p:txBody>
      </p:sp>
      <p:sp>
        <p:nvSpPr>
          <p:cNvPr id="31" name="TextBox 31"/>
          <p:cNvSpPr txBox="1"/>
          <p:nvPr/>
        </p:nvSpPr>
        <p:spPr>
          <a:xfrm>
            <a:off x="3240000" y="8746920"/>
            <a:ext cx="648000" cy="3646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32" name="TextBox 32"/>
          <p:cNvSpPr txBox="1"/>
          <p:nvPr/>
        </p:nvSpPr>
        <p:spPr>
          <a:xfrm>
            <a:off x="3888000" y="8519760"/>
            <a:ext cx="648000" cy="59184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32" name="Line 32"/>
          <p:cNvCxnSpPr/>
          <p:nvPr/>
        </p:nvCxnSpPr>
        <p:spPr>
          <a:xfrm>
            <a:off x="3888000" y="9111600"/>
            <a:ext cx="648000" cy="0"/>
          </a:xfrm>
          <a:prstGeom prst="line">
            <a:avLst/>
          </a:prstGeom>
          <a:ln w="9144">
            <a:solidFill>
              <a:srgbClr val="000000"/>
            </a:solidFill>
            <a:prstDash val="solid"/>
          </a:ln>
        </p:spPr>
      </p:cxnSp>
      <p:sp>
        <p:nvSpPr>
          <p:cNvPr id="33" name="TextBox 33"/>
          <p:cNvSpPr txBox="1"/>
          <p:nvPr/>
        </p:nvSpPr>
        <p:spPr>
          <a:xfrm>
            <a:off x="3888000" y="8519760"/>
            <a:ext cx="648000" cy="227160"/>
          </a:xfrm>
          <a:prstGeom prst="rect">
            <a:avLst/>
          </a:prstGeom>
          <a:noFill/>
        </p:spPr>
        <p:txBody>
          <a:bodyPr horzOverflow="clip" vertOverflow="clip" lIns="0" tIns="73152" rIns="0" bIns="0"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0.55 lx</a:t>
            </a:r>
          </a:p>
        </p:txBody>
      </p:sp>
      <p:sp>
        <p:nvSpPr>
          <p:cNvPr id="34" name="TextBox 34"/>
          <p:cNvSpPr txBox="1"/>
          <p:nvPr/>
        </p:nvSpPr>
        <p:spPr>
          <a:xfrm>
            <a:off x="3888000" y="8746920"/>
            <a:ext cx="648000" cy="3646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35" name="TextBox 35"/>
          <p:cNvSpPr txBox="1"/>
          <p:nvPr/>
        </p:nvSpPr>
        <p:spPr>
          <a:xfrm>
            <a:off x="4536000" y="8519760"/>
            <a:ext cx="648000" cy="59184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35" name="Line 35"/>
          <p:cNvCxnSpPr/>
          <p:nvPr/>
        </p:nvCxnSpPr>
        <p:spPr>
          <a:xfrm>
            <a:off x="4536000" y="9111600"/>
            <a:ext cx="648000" cy="0"/>
          </a:xfrm>
          <a:prstGeom prst="line">
            <a:avLst/>
          </a:prstGeom>
          <a:ln w="9144">
            <a:solidFill>
              <a:srgbClr val="000000"/>
            </a:solidFill>
            <a:prstDash val="solid"/>
          </a:ln>
        </p:spPr>
      </p:cxnSp>
      <p:sp>
        <p:nvSpPr>
          <p:cNvPr id="36" name="TextBox 36"/>
          <p:cNvSpPr txBox="1"/>
          <p:nvPr/>
        </p:nvSpPr>
        <p:spPr>
          <a:xfrm>
            <a:off x="4536000" y="8519760"/>
            <a:ext cx="648000" cy="227160"/>
          </a:xfrm>
          <a:prstGeom prst="rect">
            <a:avLst/>
          </a:prstGeom>
          <a:noFill/>
        </p:spPr>
        <p:txBody>
          <a:bodyPr horzOverflow="clip" vertOverflow="clip" lIns="0" tIns="73152" rIns="0" bIns="0"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19.1 lx</a:t>
            </a:r>
          </a:p>
        </p:txBody>
      </p:sp>
      <p:sp>
        <p:nvSpPr>
          <p:cNvPr id="37" name="TextBox 37"/>
          <p:cNvSpPr txBox="1"/>
          <p:nvPr/>
        </p:nvSpPr>
        <p:spPr>
          <a:xfrm>
            <a:off x="4536000" y="8746920"/>
            <a:ext cx="648000" cy="3646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38" name="TextBox 38"/>
          <p:cNvSpPr txBox="1"/>
          <p:nvPr/>
        </p:nvSpPr>
        <p:spPr>
          <a:xfrm>
            <a:off x="5184000" y="8519760"/>
            <a:ext cx="648000" cy="59184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38" name="Line 38"/>
          <p:cNvCxnSpPr/>
          <p:nvPr/>
        </p:nvCxnSpPr>
        <p:spPr>
          <a:xfrm>
            <a:off x="5184000" y="9111600"/>
            <a:ext cx="648000" cy="0"/>
          </a:xfrm>
          <a:prstGeom prst="line">
            <a:avLst/>
          </a:prstGeom>
          <a:ln w="9144">
            <a:solidFill>
              <a:srgbClr val="000000"/>
            </a:solidFill>
            <a:prstDash val="solid"/>
          </a:ln>
        </p:spPr>
      </p:cxnSp>
      <p:sp>
        <p:nvSpPr>
          <p:cNvPr id="39" name="TextBox 39"/>
          <p:cNvSpPr txBox="1"/>
          <p:nvPr/>
        </p:nvSpPr>
        <p:spPr>
          <a:xfrm>
            <a:off x="5184000" y="8519760"/>
            <a:ext cx="648000" cy="227160"/>
          </a:xfrm>
          <a:prstGeom prst="rect">
            <a:avLst/>
          </a:prstGeom>
          <a:noFill/>
        </p:spPr>
        <p:txBody>
          <a:bodyPr horzOverflow="clip" vertOverflow="clip" lIns="0" tIns="73152" rIns="0" bIns="0"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0.055</a:t>
            </a:r>
          </a:p>
        </p:txBody>
      </p:sp>
      <p:sp>
        <p:nvSpPr>
          <p:cNvPr id="40" name="TextBox 40"/>
          <p:cNvSpPr txBox="1"/>
          <p:nvPr/>
        </p:nvSpPr>
        <p:spPr>
          <a:xfrm>
            <a:off x="5184000" y="8746920"/>
            <a:ext cx="648000" cy="3646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41" name="TextBox 41"/>
          <p:cNvSpPr txBox="1"/>
          <p:nvPr/>
        </p:nvSpPr>
        <p:spPr>
          <a:xfrm>
            <a:off x="5832000" y="8519760"/>
            <a:ext cx="648000" cy="59184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41" name="Line 41"/>
          <p:cNvCxnSpPr/>
          <p:nvPr/>
        </p:nvCxnSpPr>
        <p:spPr>
          <a:xfrm>
            <a:off x="5832000" y="9111600"/>
            <a:ext cx="648000" cy="0"/>
          </a:xfrm>
          <a:prstGeom prst="line">
            <a:avLst/>
          </a:prstGeom>
          <a:ln w="9144">
            <a:solidFill>
              <a:srgbClr val="000000"/>
            </a:solidFill>
            <a:prstDash val="solid"/>
          </a:ln>
        </p:spPr>
      </p:cxnSp>
      <p:sp>
        <p:nvSpPr>
          <p:cNvPr id="42" name="TextBox 42"/>
          <p:cNvSpPr txBox="1"/>
          <p:nvPr/>
        </p:nvSpPr>
        <p:spPr>
          <a:xfrm>
            <a:off x="5832000" y="8519760"/>
            <a:ext cx="648000" cy="227160"/>
          </a:xfrm>
          <a:prstGeom prst="rect">
            <a:avLst/>
          </a:prstGeom>
          <a:noFill/>
        </p:spPr>
        <p:txBody>
          <a:bodyPr horzOverflow="clip" vertOverflow="clip" lIns="0" tIns="73152" rIns="0" bIns="0"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0.029</a:t>
            </a:r>
          </a:p>
        </p:txBody>
      </p:sp>
      <p:sp>
        <p:nvSpPr>
          <p:cNvPr id="43" name="TextBox 43"/>
          <p:cNvSpPr txBox="1"/>
          <p:nvPr/>
        </p:nvSpPr>
        <p:spPr>
          <a:xfrm>
            <a:off x="5832000" y="8746920"/>
            <a:ext cx="648000" cy="3646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44" name="TextBox 44"/>
          <p:cNvSpPr txBox="1"/>
          <p:nvPr/>
        </p:nvSpPr>
        <p:spPr>
          <a:xfrm>
            <a:off x="720000" y="9255600"/>
            <a:ext cx="6408000" cy="127080"/>
          </a:xfrm>
          <a:prstGeom prst="rect">
            <a:avLst/>
          </a:prstGeom>
          <a:noFill/>
        </p:spPr>
        <p:txBody>
          <a:bodyPr horzOverflow="clip" vertOverflow="clip" lIns="0" tIns="0" rIns="0" bIns="0" wrap="square" rtlCol="0" anchor="t" anchorCtr="0">
            <a:noAutofit/>
          </a:bodyPr>
          <a:lstStyle/>
          <a:p>
            <a:pPr>
              <a:lnSpc>
                <a:spcPct val="94000"/>
              </a:lnSpc>
            </a:pPr>
            <a:r>
              <a:rPr lang="en-US" sz="688" dirty="0" smtClean="0">
                <a:solidFill>
                  <a:srgbClr val="646363"/>
                </a:solidFill>
                <a:latin typeface="DIALux Report Font Light" pitchFamily="18" charset="0"/>
                <a:cs typeface="DIALux Report Font Light" pitchFamily="18" charset="0"/>
              </a:rPr>
              <a:t>Gebruiksprofiel: DIALux voorinstelling, Standaard (verkeersbereik buiten)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720000" y="432000"/>
            <a:ext cx="6408000" cy="106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3" name="TextBox 3"/>
          <p:cNvSpPr txBox="1"/>
          <p:nvPr/>
        </p:nvSpPr>
        <p:spPr>
          <a:xfrm>
            <a:off x="720000" y="9669240"/>
            <a:ext cx="6408000" cy="5842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4" name="TextBox 4"/>
          <p:cNvSpPr txBox="1"/>
          <p:nvPr/>
        </p:nvSpPr>
        <p:spPr>
          <a:xfrm>
            <a:off x="720000" y="1497600"/>
            <a:ext cx="6408000" cy="207000"/>
          </a:xfrm>
          <a:prstGeom prst="rect">
            <a:avLst/>
          </a:prstGeom>
          <a:noFill/>
        </p:spPr>
        <p:txBody>
          <a:bodyPr horzOverflow="clip" vertOverflow="clip" lIns="0" tIns="0" rIns="0" bIns="0" wrap="square" rtlCol="0" anchor="t" anchorCtr="0">
            <a:noAutofit/>
          </a:bodyPr>
          <a:lstStyle/>
          <a:p>
            <a:pPr>
              <a:lnSpc>
                <a:spcPct val="94000"/>
              </a:lnSpc>
            </a:pPr>
            <a:r>
              <a:rPr lang="en-US" sz="1131" dirty="0" smtClean="0">
                <a:solidFill>
                  <a:srgbClr val="000000"/>
                </a:solidFill>
                <a:latin typeface="DIALux Report Font Light" pitchFamily="18" charset="0"/>
                <a:cs typeface="DIALux Report Font Light" pitchFamily="18" charset="0"/>
              </a:rPr>
              <a:t/>
            </a:r>
          </a:p>
        </p:txBody>
      </p:sp>
      <p:sp>
        <p:nvSpPr>
          <p:cNvPr id="5" name="TextBox 5"/>
          <p:cNvSpPr txBox="1"/>
          <p:nvPr/>
        </p:nvSpPr>
        <p:spPr>
          <a:xfrm>
            <a:off x="720000" y="1704600"/>
            <a:ext cx="6408000" cy="474120"/>
          </a:xfrm>
          <a:prstGeom prst="rect">
            <a:avLst/>
          </a:prstGeom>
          <a:noFill/>
        </p:spPr>
        <p:txBody>
          <a:bodyPr horzOverflow="clip" vertOverflow="clip" lIns="0" tIns="0" rIns="0" bIns="0" wrap="none" rtlCol="0" anchor="t" anchorCtr="0">
            <a:noAutofit/>
          </a:bodyPr>
          <a:lstStyle/>
          <a:p>
            <a:pPr>
              <a:lnSpc>
                <a:spcPct val="94000"/>
              </a:lnSpc>
            </a:pPr>
            <a:r>
              <a:rPr lang="en-US" sz="1377" dirty="0" smtClean="0">
                <a:solidFill>
                  <a:srgbClr val="000000"/>
                </a:solidFill>
                <a:latin typeface="DIALux Report Font SemiBold" pitchFamily="18" charset="0"/>
                <a:cs typeface="DIALux Report Font SemiBold" pitchFamily="18" charset="0"/>
              </a:rPr>
              <a:t>Woordenlijst</a:t>
            </a:r>
          </a:p>
        </p:txBody>
      </p:sp>
      <p:sp>
        <p:nvSpPr>
          <p:cNvPr id="6" name="TextBox 6"/>
          <p:cNvSpPr txBox="1"/>
          <p:nvPr/>
        </p:nvSpPr>
        <p:spPr>
          <a:xfrm>
            <a:off x="720000" y="2178720"/>
            <a:ext cx="6408000" cy="749052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7" name="TextBox 7"/>
          <p:cNvSpPr txBox="1"/>
          <p:nvPr/>
        </p:nvSpPr>
        <p:spPr>
          <a:xfrm>
            <a:off x="720000" y="432000"/>
            <a:ext cx="3276000" cy="106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8" name="TextBox 8"/>
          <p:cNvSpPr txBox="1"/>
          <p:nvPr/>
        </p:nvSpPr>
        <p:spPr>
          <a:xfrm>
            <a:off x="720000" y="432000"/>
            <a:ext cx="3276000" cy="324000"/>
          </a:xfrm>
          <a:prstGeom prst="rect">
            <a:avLst/>
          </a:prstGeom>
          <a:noFill/>
        </p:spPr>
        <p:txBody>
          <a:bodyPr horzOverflow="clip" vertOverflow="clip" lIns="0" tIns="54864" rIns="0" bIns="0" wrap="square" rtlCol="0" anchor="t" anchorCtr="0">
            <a:noAutofit/>
          </a:bodyPr>
          <a:lstStyle/>
          <a:p>
            <a:pPr>
              <a:lnSpc>
                <a:spcPct val="94000"/>
              </a:lnSpc>
            </a:pPr>
            <a:r>
              <a:rPr lang="en-US" sz="688" dirty="0" smtClean="0">
                <a:solidFill>
                  <a:srgbClr val="000000"/>
                </a:solidFill>
                <a:latin typeface="DIALux Report Font SemiBold" pitchFamily="18" charset="0"/>
                <a:cs typeface="DIALux Report Font SemiBold" pitchFamily="18" charset="0"/>
              </a:rPr>
              <a:t>Warmerhuizen, Dailycool - 220060 - V1.0 </a:t>
            </a:r>
          </a:p>
        </p:txBody>
      </p:sp>
      <p:pic>
        <p:nvPicPr>
          <p:cNvPr id="9" name="Picture 10" descr="Picture 10 description"/>
          <p:cNvPicPr>
            <a:picLocks noChangeAspect="1"/>
          </p:cNvPicPr>
          <p:nvPr/>
        </p:nvPicPr>
        <p:blipFill>
          <a:blip r:embed="rId2"/>
          <a:stretch>
            <a:fillRect/>
          </a:stretch>
        </p:blipFill>
        <p:spPr>
          <a:xfrm>
            <a:off x="5868000" y="432000"/>
            <a:ext cx="1260000" cy="16440840"/>
          </a:xfrm>
          <a:prstGeom prst="rect">
            <a:avLst/>
          </a:prstGeom>
          <a:noFill/>
        </p:spPr>
      </p:pic>
      <p:sp>
        <p:nvSpPr>
          <p:cNvPr id="10" name="TextBox 10"/>
          <p:cNvSpPr txBox="1"/>
          <p:nvPr/>
        </p:nvSpPr>
        <p:spPr>
          <a:xfrm>
            <a:off x="6552000" y="9669240"/>
            <a:ext cx="576000" cy="584280"/>
          </a:xfrm>
          <a:prstGeom prst="rect">
            <a:avLst/>
          </a:prstGeom>
          <a:noFill/>
        </p:spPr>
        <p:txBody>
          <a:bodyPr horzOverflow="clip" vertOverflow="clip" lIns="0" tIns="0" rIns="0" bIns="0" wrap="none" rtlCol="0" anchor="b" anchorCtr="0">
            <a:noAutofit/>
          </a:bodyPr>
          <a:lstStyle/>
          <a:p>
            <a:pPr algn="r">
              <a:lnSpc>
                <a:spcPct val="94000"/>
              </a:lnSpc>
            </a:pPr>
            <a:r>
              <a:rPr lang="en-US" sz="688" dirty="0" smtClean="0">
                <a:solidFill>
                  <a:srgbClr val="000000"/>
                </a:solidFill>
                <a:latin typeface="DIALux Report Font Light" pitchFamily="18" charset="0"/>
                <a:cs typeface="DIALux Report Font Light" pitchFamily="18" charset="0"/>
              </a:rPr>
              <a:t>8</a:t>
            </a:r>
          </a:p>
        </p:txBody>
      </p:sp>
      <p:sp>
        <p:nvSpPr>
          <p:cNvPr id="11" name="TextBox 11"/>
          <p:cNvSpPr txBox="1"/>
          <p:nvPr/>
        </p:nvSpPr>
        <p:spPr>
          <a:xfrm>
            <a:off x="720000" y="2178720"/>
            <a:ext cx="6408000" cy="288000"/>
          </a:xfrm>
          <a:prstGeom prst="rect">
            <a:avLst/>
          </a:prstGeom>
          <a:noFill/>
        </p:spPr>
        <p:txBody>
          <a:bodyPr horzOverflow="clip" vertOverflow="clip" lIns="0" tIns="0" rIns="0" bIns="0" wrap="square" rtlCol="0" anchor="t" anchorCtr="0">
            <a:noAutofit/>
          </a:bodyPr>
          <a:lstStyle/>
          <a:p>
            <a:pPr>
              <a:lnSpc>
                <a:spcPct val="94000"/>
              </a:lnSpc>
            </a:pPr>
            <a:r>
              <a:rPr lang="en-US" sz="1131" dirty="0" smtClean="0">
                <a:solidFill>
                  <a:srgbClr val="000000"/>
                </a:solidFill>
                <a:latin typeface="DIALux Report Font Light" pitchFamily="18" charset="0"/>
                <a:cs typeface="DIALux Report Font Light" pitchFamily="18" charset="0"/>
              </a:rPr>
              <a:t>A</a:t>
            </a:r>
          </a:p>
        </p:txBody>
      </p:sp>
      <p:sp>
        <p:nvSpPr>
          <p:cNvPr id="12" name="TextBox 12"/>
          <p:cNvSpPr txBox="1"/>
          <p:nvPr/>
        </p:nvSpPr>
        <p:spPr>
          <a:xfrm>
            <a:off x="720000" y="2466720"/>
            <a:ext cx="6408000" cy="288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12" name="Line 12"/>
          <p:cNvCxnSpPr/>
          <p:nvPr/>
        </p:nvCxnSpPr>
        <p:spPr>
          <a:xfrm>
            <a:off x="720000" y="2754720"/>
            <a:ext cx="6408000" cy="0"/>
          </a:xfrm>
          <a:prstGeom prst="line">
            <a:avLst/>
          </a:prstGeom>
          <a:ln w="9144">
            <a:solidFill>
              <a:srgbClr val="000000"/>
            </a:solidFill>
            <a:prstDash val="solid"/>
          </a:ln>
        </p:spPr>
      </p:cxnSp>
      <p:sp>
        <p:nvSpPr>
          <p:cNvPr id="13" name="TextBox 13"/>
          <p:cNvSpPr txBox="1"/>
          <p:nvPr/>
        </p:nvSpPr>
        <p:spPr>
          <a:xfrm>
            <a:off x="720000" y="2466720"/>
            <a:ext cx="2160000" cy="28800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A</a:t>
            </a:r>
          </a:p>
        </p:txBody>
      </p:sp>
      <p:sp>
        <p:nvSpPr>
          <p:cNvPr id="14" name="TextBox 14"/>
          <p:cNvSpPr txBox="1"/>
          <p:nvPr/>
        </p:nvSpPr>
        <p:spPr>
          <a:xfrm>
            <a:off x="2880000" y="2466720"/>
            <a:ext cx="4248000" cy="28800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Teken voor een vlak in de geometrie</a:t>
            </a:r>
          </a:p>
        </p:txBody>
      </p:sp>
      <p:sp>
        <p:nvSpPr>
          <p:cNvPr id="15" name="TextBox 15"/>
          <p:cNvSpPr txBox="1"/>
          <p:nvPr/>
        </p:nvSpPr>
        <p:spPr>
          <a:xfrm>
            <a:off x="720000" y="2754720"/>
            <a:ext cx="6408000" cy="5644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15" name="Line 15"/>
          <p:cNvCxnSpPr/>
          <p:nvPr/>
        </p:nvCxnSpPr>
        <p:spPr>
          <a:xfrm>
            <a:off x="720000" y="3319200"/>
            <a:ext cx="6408000" cy="0"/>
          </a:xfrm>
          <a:prstGeom prst="line">
            <a:avLst/>
          </a:prstGeom>
          <a:ln w="9144">
            <a:solidFill>
              <a:srgbClr val="000000"/>
            </a:solidFill>
            <a:prstDash val="solid"/>
          </a:ln>
        </p:spPr>
      </p:cxnSp>
      <p:sp>
        <p:nvSpPr>
          <p:cNvPr id="16" name="TextBox 16"/>
          <p:cNvSpPr txBox="1"/>
          <p:nvPr/>
        </p:nvSpPr>
        <p:spPr>
          <a:xfrm>
            <a:off x="720000" y="2754720"/>
            <a:ext cx="2160000" cy="56448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Achtergrondbereik</a:t>
            </a:r>
          </a:p>
        </p:txBody>
      </p:sp>
      <p:sp>
        <p:nvSpPr>
          <p:cNvPr id="17" name="TextBox 17"/>
          <p:cNvSpPr txBox="1"/>
          <p:nvPr/>
        </p:nvSpPr>
        <p:spPr>
          <a:xfrm>
            <a:off x="2880000" y="2754720"/>
            <a:ext cx="4248000" cy="56448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Het achtergrondbereik grenst volgens DIN EN 12464-1 aan het directe omgevingsbereik en reikt tot aan de grenzen van de ruimte. Bij grotere ruimtes is het achtergrondbereik minstens 3 m breed. Hij bevindt zich horizontaal op vloerhoogte.</a:t>
            </a:r>
          </a:p>
        </p:txBody>
      </p:sp>
      <p:sp>
        <p:nvSpPr>
          <p:cNvPr id="18" name="TextBox 18"/>
          <p:cNvSpPr txBox="1"/>
          <p:nvPr/>
        </p:nvSpPr>
        <p:spPr>
          <a:xfrm>
            <a:off x="720000" y="3607200"/>
            <a:ext cx="6408000" cy="288000"/>
          </a:xfrm>
          <a:prstGeom prst="rect">
            <a:avLst/>
          </a:prstGeom>
          <a:noFill/>
        </p:spPr>
        <p:txBody>
          <a:bodyPr horzOverflow="clip" vertOverflow="clip" lIns="0" tIns="0" rIns="0" bIns="0" wrap="square" rtlCol="0" anchor="t" anchorCtr="0">
            <a:noAutofit/>
          </a:bodyPr>
          <a:lstStyle/>
          <a:p>
            <a:pPr>
              <a:lnSpc>
                <a:spcPct val="94000"/>
              </a:lnSpc>
            </a:pPr>
            <a:r>
              <a:rPr lang="en-US" sz="1131" dirty="0" smtClean="0">
                <a:solidFill>
                  <a:srgbClr val="000000"/>
                </a:solidFill>
                <a:latin typeface="DIALux Report Font Light" pitchFamily="18" charset="0"/>
                <a:cs typeface="DIALux Report Font Light" pitchFamily="18" charset="0"/>
              </a:rPr>
              <a:t>B</a:t>
            </a:r>
          </a:p>
        </p:txBody>
      </p:sp>
      <p:sp>
        <p:nvSpPr>
          <p:cNvPr id="19" name="TextBox 19"/>
          <p:cNvSpPr txBox="1"/>
          <p:nvPr/>
        </p:nvSpPr>
        <p:spPr>
          <a:xfrm>
            <a:off x="720000" y="3895200"/>
            <a:ext cx="6408000" cy="2880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19" name="Line 19"/>
          <p:cNvCxnSpPr/>
          <p:nvPr/>
        </p:nvCxnSpPr>
        <p:spPr>
          <a:xfrm>
            <a:off x="720000" y="4183200"/>
            <a:ext cx="6408000" cy="0"/>
          </a:xfrm>
          <a:prstGeom prst="line">
            <a:avLst/>
          </a:prstGeom>
          <a:ln w="9144">
            <a:solidFill>
              <a:srgbClr val="000000"/>
            </a:solidFill>
            <a:prstDash val="solid"/>
          </a:ln>
        </p:spPr>
      </p:cxnSp>
      <p:sp>
        <p:nvSpPr>
          <p:cNvPr id="20" name="TextBox 20"/>
          <p:cNvSpPr txBox="1"/>
          <p:nvPr/>
        </p:nvSpPr>
        <p:spPr>
          <a:xfrm>
            <a:off x="720000" y="3895200"/>
            <a:ext cx="2160000" cy="28800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Behoudfactor</a:t>
            </a:r>
          </a:p>
        </p:txBody>
      </p:sp>
      <p:sp>
        <p:nvSpPr>
          <p:cNvPr id="21" name="TextBox 21"/>
          <p:cNvSpPr txBox="1"/>
          <p:nvPr/>
        </p:nvSpPr>
        <p:spPr>
          <a:xfrm>
            <a:off x="2880000" y="3895200"/>
            <a:ext cx="4248000" cy="28800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Zie MF</a:t>
            </a:r>
          </a:p>
        </p:txBody>
      </p:sp>
      <p:sp>
        <p:nvSpPr>
          <p:cNvPr id="22" name="TextBox 22"/>
          <p:cNvSpPr txBox="1"/>
          <p:nvPr/>
        </p:nvSpPr>
        <p:spPr>
          <a:xfrm>
            <a:off x="720000" y="4183200"/>
            <a:ext cx="6408000" cy="42336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22" name="Line 22"/>
          <p:cNvCxnSpPr/>
          <p:nvPr/>
        </p:nvCxnSpPr>
        <p:spPr>
          <a:xfrm>
            <a:off x="720000" y="4606560"/>
            <a:ext cx="6408000" cy="0"/>
          </a:xfrm>
          <a:prstGeom prst="line">
            <a:avLst/>
          </a:prstGeom>
          <a:ln w="9144">
            <a:solidFill>
              <a:srgbClr val="000000"/>
            </a:solidFill>
            <a:prstDash val="solid"/>
          </a:ln>
        </p:spPr>
      </p:cxnSp>
      <p:sp>
        <p:nvSpPr>
          <p:cNvPr id="23" name="TextBox 23"/>
          <p:cNvSpPr txBox="1"/>
          <p:nvPr/>
        </p:nvSpPr>
        <p:spPr>
          <a:xfrm>
            <a:off x="720000" y="4183200"/>
            <a:ext cx="2160000" cy="42336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Bereik van visuele taak</a:t>
            </a:r>
          </a:p>
        </p:txBody>
      </p:sp>
      <p:sp>
        <p:nvSpPr>
          <p:cNvPr id="24" name="TextBox 24"/>
          <p:cNvSpPr txBox="1"/>
          <p:nvPr/>
        </p:nvSpPr>
        <p:spPr>
          <a:xfrm>
            <a:off x="2880000" y="4183200"/>
            <a:ext cx="4248000" cy="42336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Het bereik dat voor de uitvoering van de zichtbepaling volgens DIN EN 12464-1 nodig is. De hoogte stemt overeen met de hoogte waarop de zichttaak wordt uitgevoerd.</a:t>
            </a:r>
          </a:p>
        </p:txBody>
      </p:sp>
      <p:sp>
        <p:nvSpPr>
          <p:cNvPr id="25" name="TextBox 25"/>
          <p:cNvSpPr txBox="1"/>
          <p:nvPr/>
        </p:nvSpPr>
        <p:spPr>
          <a:xfrm>
            <a:off x="720000" y="4894560"/>
            <a:ext cx="6408000" cy="288000"/>
          </a:xfrm>
          <a:prstGeom prst="rect">
            <a:avLst/>
          </a:prstGeom>
          <a:noFill/>
        </p:spPr>
        <p:txBody>
          <a:bodyPr horzOverflow="clip" vertOverflow="clip" lIns="0" tIns="0" rIns="0" bIns="0" wrap="square" rtlCol="0" anchor="t" anchorCtr="0">
            <a:noAutofit/>
          </a:bodyPr>
          <a:lstStyle/>
          <a:p>
            <a:pPr>
              <a:lnSpc>
                <a:spcPct val="94000"/>
              </a:lnSpc>
            </a:pPr>
            <a:r>
              <a:rPr lang="en-US" sz="1131" dirty="0" smtClean="0">
                <a:solidFill>
                  <a:srgbClr val="000000"/>
                </a:solidFill>
                <a:latin typeface="DIALux Report Font Light" pitchFamily="18" charset="0"/>
                <a:cs typeface="DIALux Report Font Light" pitchFamily="18" charset="0"/>
              </a:rPr>
              <a:t>C</a:t>
            </a:r>
          </a:p>
        </p:txBody>
      </p:sp>
      <p:sp>
        <p:nvSpPr>
          <p:cNvPr id="26" name="TextBox 26"/>
          <p:cNvSpPr txBox="1"/>
          <p:nvPr/>
        </p:nvSpPr>
        <p:spPr>
          <a:xfrm>
            <a:off x="720000" y="5182560"/>
            <a:ext cx="6408000" cy="19756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26" name="Line 26"/>
          <p:cNvCxnSpPr/>
          <p:nvPr/>
        </p:nvCxnSpPr>
        <p:spPr>
          <a:xfrm>
            <a:off x="720000" y="7158240"/>
            <a:ext cx="6408000" cy="0"/>
          </a:xfrm>
          <a:prstGeom prst="line">
            <a:avLst/>
          </a:prstGeom>
          <a:ln w="9144">
            <a:solidFill>
              <a:srgbClr val="000000"/>
            </a:solidFill>
            <a:prstDash val="solid"/>
          </a:ln>
        </p:spPr>
      </p:cxnSp>
      <p:sp>
        <p:nvSpPr>
          <p:cNvPr id="27" name="TextBox 27"/>
          <p:cNvSpPr txBox="1"/>
          <p:nvPr/>
        </p:nvSpPr>
        <p:spPr>
          <a:xfrm>
            <a:off x="720000" y="5182560"/>
            <a:ext cx="2160000" cy="197568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CCT</a:t>
            </a:r>
          </a:p>
        </p:txBody>
      </p:sp>
      <p:sp>
        <p:nvSpPr>
          <p:cNvPr id="28" name="TextBox 28"/>
          <p:cNvSpPr txBox="1"/>
          <p:nvPr/>
        </p:nvSpPr>
        <p:spPr>
          <a:xfrm>
            <a:off x="2880000" y="5182560"/>
            <a:ext cx="4248000" cy="197568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(Engels correlated colour temperature)
Lichaamstemperatuur van een temperatuurstraler die de beschrijving van zijn lichtkleur dient. Eenheid: Kelvin [K]. Hoe geringer de waarde, hoe roder, hoe hoger de waarde hoe blauwer de lichtkleur. De kleurttemperatuur van gasontladingslampen en halfgeleiders wordt in tegenstelling tot de kleurtemperatuur van temperatuurstralers aangeduidt als "gecorreleerde kleurtemperatuur".
Toewijzing van de lichtkleuren aan de kleurtemperatuurbereiken volgens EN 12464-1:
Lichtkleur - kleurtemperatuur [K]
warmwit (ww) &lt; 3.300 K
neutraal wit (nw) ≥ 3.300 – 5.300 K
daglicht wit (tw) &gt; 5.300 K</a:t>
            </a:r>
          </a:p>
        </p:txBody>
      </p:sp>
      <p:sp>
        <p:nvSpPr>
          <p:cNvPr id="29" name="TextBox 29"/>
          <p:cNvSpPr txBox="1"/>
          <p:nvPr/>
        </p:nvSpPr>
        <p:spPr>
          <a:xfrm>
            <a:off x="720000" y="7158240"/>
            <a:ext cx="6408000" cy="12700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29" name="Line 29"/>
          <p:cNvCxnSpPr/>
          <p:nvPr/>
        </p:nvCxnSpPr>
        <p:spPr>
          <a:xfrm>
            <a:off x="720000" y="8428320"/>
            <a:ext cx="6408000" cy="0"/>
          </a:xfrm>
          <a:prstGeom prst="line">
            <a:avLst/>
          </a:prstGeom>
          <a:ln w="9144">
            <a:solidFill>
              <a:srgbClr val="000000"/>
            </a:solidFill>
            <a:prstDash val="solid"/>
          </a:ln>
        </p:spPr>
      </p:cxnSp>
      <p:sp>
        <p:nvSpPr>
          <p:cNvPr id="30" name="TextBox 30"/>
          <p:cNvSpPr txBox="1"/>
          <p:nvPr/>
        </p:nvSpPr>
        <p:spPr>
          <a:xfrm>
            <a:off x="720000" y="7158240"/>
            <a:ext cx="2160000" cy="127008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CRI</a:t>
            </a:r>
          </a:p>
        </p:txBody>
      </p:sp>
      <p:sp>
        <p:nvSpPr>
          <p:cNvPr id="31" name="TextBox 31"/>
          <p:cNvSpPr txBox="1"/>
          <p:nvPr/>
        </p:nvSpPr>
        <p:spPr>
          <a:xfrm>
            <a:off x="2880000" y="7158240"/>
            <a:ext cx="4248000" cy="127008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(Engels colour rendering index)
Aanduiding voor de kleurweergaveindex van een armatuur of van een lamp conform DIN 6169: 1976 resp. CIE 13.3: 1995.
De algemene kleurweergave-index Ra (of CRI) is een kwantitatieve maat, die de kwaliteit van een bron van wit licht met betrekking tot de gelijkenis bij de reflectiespectra van de gedefinieerde 8 testkleuren (zie DIN 6169 of CIE 1974) ten opzichte van een referentielichtbron beschrijft.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720000" y="432000"/>
            <a:ext cx="6408000" cy="106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3" name="TextBox 3"/>
          <p:cNvSpPr txBox="1"/>
          <p:nvPr/>
        </p:nvSpPr>
        <p:spPr>
          <a:xfrm>
            <a:off x="720000" y="9669240"/>
            <a:ext cx="6408000" cy="5842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4" name="TextBox 4"/>
          <p:cNvSpPr txBox="1"/>
          <p:nvPr/>
        </p:nvSpPr>
        <p:spPr>
          <a:xfrm>
            <a:off x="720000" y="1497600"/>
            <a:ext cx="6408000" cy="207000"/>
          </a:xfrm>
          <a:prstGeom prst="rect">
            <a:avLst/>
          </a:prstGeom>
          <a:noFill/>
        </p:spPr>
        <p:txBody>
          <a:bodyPr horzOverflow="clip" vertOverflow="clip" lIns="0" tIns="0" rIns="0" bIns="0" wrap="square" rtlCol="0" anchor="t" anchorCtr="0">
            <a:noAutofit/>
          </a:bodyPr>
          <a:lstStyle/>
          <a:p>
            <a:pPr>
              <a:lnSpc>
                <a:spcPct val="94000"/>
              </a:lnSpc>
            </a:pPr>
            <a:r>
              <a:rPr lang="en-US" sz="1131" dirty="0" smtClean="0">
                <a:solidFill>
                  <a:srgbClr val="000000"/>
                </a:solidFill>
                <a:latin typeface="DIALux Report Font Light" pitchFamily="18" charset="0"/>
                <a:cs typeface="DIALux Report Font Light" pitchFamily="18" charset="0"/>
              </a:rPr>
              <a:t/>
            </a:r>
          </a:p>
        </p:txBody>
      </p:sp>
      <p:sp>
        <p:nvSpPr>
          <p:cNvPr id="5" name="TextBox 5"/>
          <p:cNvSpPr txBox="1"/>
          <p:nvPr/>
        </p:nvSpPr>
        <p:spPr>
          <a:xfrm>
            <a:off x="720000" y="1704600"/>
            <a:ext cx="6408000" cy="474120"/>
          </a:xfrm>
          <a:prstGeom prst="rect">
            <a:avLst/>
          </a:prstGeom>
          <a:noFill/>
        </p:spPr>
        <p:txBody>
          <a:bodyPr horzOverflow="clip" vertOverflow="clip" lIns="0" tIns="0" rIns="0" bIns="0" wrap="none" rtlCol="0" anchor="t" anchorCtr="0">
            <a:noAutofit/>
          </a:bodyPr>
          <a:lstStyle/>
          <a:p>
            <a:pPr>
              <a:lnSpc>
                <a:spcPct val="94000"/>
              </a:lnSpc>
            </a:pPr>
            <a:r>
              <a:rPr lang="en-US" sz="1377" dirty="0" smtClean="0">
                <a:solidFill>
                  <a:srgbClr val="000000"/>
                </a:solidFill>
                <a:latin typeface="DIALux Report Font SemiBold" pitchFamily="18" charset="0"/>
                <a:cs typeface="DIALux Report Font SemiBold" pitchFamily="18" charset="0"/>
              </a:rPr>
              <a:t>Woordenlijst</a:t>
            </a:r>
          </a:p>
        </p:txBody>
      </p:sp>
      <p:sp>
        <p:nvSpPr>
          <p:cNvPr id="6" name="TextBox 6"/>
          <p:cNvSpPr txBox="1"/>
          <p:nvPr/>
        </p:nvSpPr>
        <p:spPr>
          <a:xfrm>
            <a:off x="720000" y="2178720"/>
            <a:ext cx="6408000" cy="749052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7" name="TextBox 7"/>
          <p:cNvSpPr txBox="1"/>
          <p:nvPr/>
        </p:nvSpPr>
        <p:spPr>
          <a:xfrm>
            <a:off x="720000" y="432000"/>
            <a:ext cx="3276000" cy="106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sp>
        <p:nvSpPr>
          <p:cNvPr id="8" name="TextBox 8"/>
          <p:cNvSpPr txBox="1"/>
          <p:nvPr/>
        </p:nvSpPr>
        <p:spPr>
          <a:xfrm>
            <a:off x="720000" y="432000"/>
            <a:ext cx="3276000" cy="324000"/>
          </a:xfrm>
          <a:prstGeom prst="rect">
            <a:avLst/>
          </a:prstGeom>
          <a:noFill/>
        </p:spPr>
        <p:txBody>
          <a:bodyPr horzOverflow="clip" vertOverflow="clip" lIns="0" tIns="54864" rIns="0" bIns="0" wrap="square" rtlCol="0" anchor="t" anchorCtr="0">
            <a:noAutofit/>
          </a:bodyPr>
          <a:lstStyle/>
          <a:p>
            <a:pPr>
              <a:lnSpc>
                <a:spcPct val="94000"/>
              </a:lnSpc>
            </a:pPr>
            <a:r>
              <a:rPr lang="en-US" sz="688" dirty="0" smtClean="0">
                <a:solidFill>
                  <a:srgbClr val="000000"/>
                </a:solidFill>
                <a:latin typeface="DIALux Report Font SemiBold" pitchFamily="18" charset="0"/>
                <a:cs typeface="DIALux Report Font SemiBold" pitchFamily="18" charset="0"/>
              </a:rPr>
              <a:t>Warmerhuizen, Dailycool - 220060 - V1.0 </a:t>
            </a:r>
          </a:p>
        </p:txBody>
      </p:sp>
      <p:pic>
        <p:nvPicPr>
          <p:cNvPr id="9" name="Picture 10" descr="Picture 10 description"/>
          <p:cNvPicPr>
            <a:picLocks noChangeAspect="1"/>
          </p:cNvPicPr>
          <p:nvPr/>
        </p:nvPicPr>
        <p:blipFill>
          <a:blip r:embed="rId2"/>
          <a:stretch>
            <a:fillRect/>
          </a:stretch>
        </p:blipFill>
        <p:spPr>
          <a:xfrm>
            <a:off x="5868000" y="432000"/>
            <a:ext cx="1260000" cy="16440840"/>
          </a:xfrm>
          <a:prstGeom prst="rect">
            <a:avLst/>
          </a:prstGeom>
          <a:noFill/>
        </p:spPr>
      </p:pic>
      <p:sp>
        <p:nvSpPr>
          <p:cNvPr id="10" name="TextBox 10"/>
          <p:cNvSpPr txBox="1"/>
          <p:nvPr/>
        </p:nvSpPr>
        <p:spPr>
          <a:xfrm>
            <a:off x="6552000" y="9669240"/>
            <a:ext cx="576000" cy="584280"/>
          </a:xfrm>
          <a:prstGeom prst="rect">
            <a:avLst/>
          </a:prstGeom>
          <a:noFill/>
        </p:spPr>
        <p:txBody>
          <a:bodyPr horzOverflow="clip" vertOverflow="clip" lIns="0" tIns="0" rIns="0" bIns="0" wrap="none" rtlCol="0" anchor="b" anchorCtr="0">
            <a:noAutofit/>
          </a:bodyPr>
          <a:lstStyle/>
          <a:p>
            <a:pPr algn="r">
              <a:lnSpc>
                <a:spcPct val="94000"/>
              </a:lnSpc>
            </a:pPr>
            <a:r>
              <a:rPr lang="en-US" sz="688" dirty="0" smtClean="0">
                <a:solidFill>
                  <a:srgbClr val="000000"/>
                </a:solidFill>
                <a:latin typeface="DIALux Report Font Light" pitchFamily="18" charset="0"/>
                <a:cs typeface="DIALux Report Font Light" pitchFamily="18" charset="0"/>
              </a:rPr>
              <a:t>9</a:t>
            </a:r>
          </a:p>
        </p:txBody>
      </p:sp>
      <p:sp>
        <p:nvSpPr>
          <p:cNvPr id="11" name="TextBox 11"/>
          <p:cNvSpPr txBox="1"/>
          <p:nvPr/>
        </p:nvSpPr>
        <p:spPr>
          <a:xfrm>
            <a:off x="720000" y="2178720"/>
            <a:ext cx="6408000" cy="288000"/>
          </a:xfrm>
          <a:prstGeom prst="rect">
            <a:avLst/>
          </a:prstGeom>
          <a:noFill/>
        </p:spPr>
        <p:txBody>
          <a:bodyPr horzOverflow="clip" vertOverflow="clip" lIns="0" tIns="0" rIns="0" bIns="0" wrap="square" rtlCol="0" anchor="t" anchorCtr="0">
            <a:noAutofit/>
          </a:bodyPr>
          <a:lstStyle/>
          <a:p>
            <a:pPr>
              <a:lnSpc>
                <a:spcPct val="94000"/>
              </a:lnSpc>
            </a:pPr>
            <a:r>
              <a:rPr lang="en-US" sz="1131" dirty="0" smtClean="0">
                <a:solidFill>
                  <a:srgbClr val="000000"/>
                </a:solidFill>
                <a:latin typeface="DIALux Report Font Light" pitchFamily="18" charset="0"/>
                <a:cs typeface="DIALux Report Font Light" pitchFamily="18" charset="0"/>
              </a:rPr>
              <a:t>D</a:t>
            </a:r>
          </a:p>
        </p:txBody>
      </p:sp>
      <p:sp>
        <p:nvSpPr>
          <p:cNvPr id="12" name="TextBox 12"/>
          <p:cNvSpPr txBox="1"/>
          <p:nvPr/>
        </p:nvSpPr>
        <p:spPr>
          <a:xfrm>
            <a:off x="720000" y="2466720"/>
            <a:ext cx="6408000" cy="98784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12" name="Line 12"/>
          <p:cNvCxnSpPr/>
          <p:nvPr/>
        </p:nvCxnSpPr>
        <p:spPr>
          <a:xfrm>
            <a:off x="720000" y="3454560"/>
            <a:ext cx="6408000" cy="0"/>
          </a:xfrm>
          <a:prstGeom prst="line">
            <a:avLst/>
          </a:prstGeom>
          <a:ln w="9144">
            <a:solidFill>
              <a:srgbClr val="000000"/>
            </a:solidFill>
            <a:prstDash val="solid"/>
          </a:ln>
        </p:spPr>
      </p:cxnSp>
      <p:sp>
        <p:nvSpPr>
          <p:cNvPr id="13" name="TextBox 13"/>
          <p:cNvSpPr txBox="1"/>
          <p:nvPr/>
        </p:nvSpPr>
        <p:spPr>
          <a:xfrm>
            <a:off x="720000" y="2466720"/>
            <a:ext cx="2160000" cy="98784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Daglichtquotiënt</a:t>
            </a:r>
          </a:p>
        </p:txBody>
      </p:sp>
      <p:sp>
        <p:nvSpPr>
          <p:cNvPr id="14" name="TextBox 14"/>
          <p:cNvSpPr txBox="1"/>
          <p:nvPr/>
        </p:nvSpPr>
        <p:spPr>
          <a:xfrm>
            <a:off x="2880000" y="2466720"/>
            <a:ext cx="4248000" cy="98784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Verhouding van de uitsluitend door inval van daglicht bereikte verlichtingssterkte op een punt in de binnenruimte ten opzichte van de horizontale verlichtingssterkte buiten onder onbebouwde hemel.
Symbool: D (Engels daylight factor)
Eenheid: %</a:t>
            </a:r>
          </a:p>
        </p:txBody>
      </p:sp>
      <p:sp>
        <p:nvSpPr>
          <p:cNvPr id="15" name="TextBox 15"/>
          <p:cNvSpPr txBox="1"/>
          <p:nvPr/>
        </p:nvSpPr>
        <p:spPr>
          <a:xfrm>
            <a:off x="720000" y="3454560"/>
            <a:ext cx="6408000" cy="42336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15" name="Line 15"/>
          <p:cNvCxnSpPr/>
          <p:nvPr/>
        </p:nvCxnSpPr>
        <p:spPr>
          <a:xfrm>
            <a:off x="720000" y="3877920"/>
            <a:ext cx="6408000" cy="0"/>
          </a:xfrm>
          <a:prstGeom prst="line">
            <a:avLst/>
          </a:prstGeom>
          <a:ln w="9144">
            <a:solidFill>
              <a:srgbClr val="000000"/>
            </a:solidFill>
            <a:prstDash val="solid"/>
          </a:ln>
        </p:spPr>
      </p:cxnSp>
      <p:sp>
        <p:nvSpPr>
          <p:cNvPr id="16" name="TextBox 16"/>
          <p:cNvSpPr txBox="1"/>
          <p:nvPr/>
        </p:nvSpPr>
        <p:spPr>
          <a:xfrm>
            <a:off x="720000" y="3454560"/>
            <a:ext cx="2160000" cy="42336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Daglichtquotiënten - gebruiksoppervlakte</a:t>
            </a:r>
          </a:p>
        </p:txBody>
      </p:sp>
      <p:sp>
        <p:nvSpPr>
          <p:cNvPr id="17" name="TextBox 17"/>
          <p:cNvSpPr txBox="1"/>
          <p:nvPr/>
        </p:nvSpPr>
        <p:spPr>
          <a:xfrm>
            <a:off x="2880000" y="3454560"/>
            <a:ext cx="4248000" cy="42336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Een berekeningsvlak waarbinnen het daglichtquotiënt berekend wordt.</a:t>
            </a:r>
          </a:p>
        </p:txBody>
      </p:sp>
      <p:sp>
        <p:nvSpPr>
          <p:cNvPr id="18" name="TextBox 18"/>
          <p:cNvSpPr txBox="1"/>
          <p:nvPr/>
        </p:nvSpPr>
        <p:spPr>
          <a:xfrm>
            <a:off x="720000" y="4165920"/>
            <a:ext cx="6408000" cy="288000"/>
          </a:xfrm>
          <a:prstGeom prst="rect">
            <a:avLst/>
          </a:prstGeom>
          <a:noFill/>
        </p:spPr>
        <p:txBody>
          <a:bodyPr horzOverflow="clip" vertOverflow="clip" lIns="0" tIns="0" rIns="0" bIns="0" wrap="square" rtlCol="0" anchor="t" anchorCtr="0">
            <a:noAutofit/>
          </a:bodyPr>
          <a:lstStyle/>
          <a:p>
            <a:pPr>
              <a:lnSpc>
                <a:spcPct val="94000"/>
              </a:lnSpc>
            </a:pPr>
            <a:r>
              <a:rPr lang="en-US" sz="1131" dirty="0" smtClean="0">
                <a:solidFill>
                  <a:srgbClr val="000000"/>
                </a:solidFill>
                <a:latin typeface="DIALux Report Font Light" pitchFamily="18" charset="0"/>
                <a:cs typeface="DIALux Report Font Light" pitchFamily="18" charset="0"/>
              </a:rPr>
              <a:t>E</a:t>
            </a:r>
          </a:p>
        </p:txBody>
      </p:sp>
      <p:sp>
        <p:nvSpPr>
          <p:cNvPr id="19" name="TextBox 19"/>
          <p:cNvSpPr txBox="1"/>
          <p:nvPr/>
        </p:nvSpPr>
        <p:spPr>
          <a:xfrm>
            <a:off x="720000" y="4453920"/>
            <a:ext cx="6408000" cy="84672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19" name="Line 19"/>
          <p:cNvCxnSpPr/>
          <p:nvPr/>
        </p:nvCxnSpPr>
        <p:spPr>
          <a:xfrm>
            <a:off x="720000" y="5300640"/>
            <a:ext cx="6408000" cy="0"/>
          </a:xfrm>
          <a:prstGeom prst="line">
            <a:avLst/>
          </a:prstGeom>
          <a:ln w="9144">
            <a:solidFill>
              <a:srgbClr val="000000"/>
            </a:solidFill>
            <a:prstDash val="solid"/>
          </a:ln>
        </p:spPr>
      </p:cxnSp>
      <p:sp>
        <p:nvSpPr>
          <p:cNvPr id="20" name="TextBox 20"/>
          <p:cNvSpPr txBox="1"/>
          <p:nvPr/>
        </p:nvSpPr>
        <p:spPr>
          <a:xfrm>
            <a:off x="720000" y="4453920"/>
            <a:ext cx="2160000" cy="84672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Eta (η)</a:t>
            </a:r>
          </a:p>
        </p:txBody>
      </p:sp>
      <p:sp>
        <p:nvSpPr>
          <p:cNvPr id="21" name="TextBox 21"/>
          <p:cNvSpPr txBox="1"/>
          <p:nvPr/>
        </p:nvSpPr>
        <p:spPr>
          <a:xfrm>
            <a:off x="2880000" y="4453920"/>
            <a:ext cx="4248000" cy="84672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(Engels light output ratio)
Het bedrijfsrendement van de armatuur beschrijft hoeveel procent van de lichtstroom een vrij stralende lamp (of led-module) de armatuur verlaat in ingebouwde toestand.
Eenheid: %</a:t>
            </a:r>
          </a:p>
        </p:txBody>
      </p:sp>
      <p:sp>
        <p:nvSpPr>
          <p:cNvPr id="22" name="TextBox 22"/>
          <p:cNvSpPr txBox="1"/>
          <p:nvPr/>
        </p:nvSpPr>
        <p:spPr>
          <a:xfrm>
            <a:off x="720000" y="5588640"/>
            <a:ext cx="6408000" cy="288000"/>
          </a:xfrm>
          <a:prstGeom prst="rect">
            <a:avLst/>
          </a:prstGeom>
          <a:noFill/>
        </p:spPr>
        <p:txBody>
          <a:bodyPr horzOverflow="clip" vertOverflow="clip" lIns="0" tIns="0" rIns="0" bIns="0" wrap="square" rtlCol="0" anchor="t" anchorCtr="0">
            <a:noAutofit/>
          </a:bodyPr>
          <a:lstStyle/>
          <a:p>
            <a:pPr>
              <a:lnSpc>
                <a:spcPct val="94000"/>
              </a:lnSpc>
            </a:pPr>
            <a:r>
              <a:rPr lang="en-US" sz="1131" dirty="0" smtClean="0">
                <a:solidFill>
                  <a:srgbClr val="000000"/>
                </a:solidFill>
                <a:latin typeface="DIALux Report Font Light" pitchFamily="18" charset="0"/>
                <a:cs typeface="DIALux Report Font Light" pitchFamily="18" charset="0"/>
              </a:rPr>
              <a:t>G</a:t>
            </a:r>
          </a:p>
        </p:txBody>
      </p:sp>
      <p:sp>
        <p:nvSpPr>
          <p:cNvPr id="23" name="TextBox 23"/>
          <p:cNvSpPr txBox="1"/>
          <p:nvPr/>
        </p:nvSpPr>
        <p:spPr>
          <a:xfrm>
            <a:off x="720000" y="5876640"/>
            <a:ext cx="6408000" cy="70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23" name="Line 23"/>
          <p:cNvCxnSpPr/>
          <p:nvPr/>
        </p:nvCxnSpPr>
        <p:spPr>
          <a:xfrm>
            <a:off x="720000" y="6582240"/>
            <a:ext cx="6408000" cy="0"/>
          </a:xfrm>
          <a:prstGeom prst="line">
            <a:avLst/>
          </a:prstGeom>
          <a:ln w="9144">
            <a:solidFill>
              <a:srgbClr val="000000"/>
            </a:solidFill>
            <a:prstDash val="solid"/>
          </a:ln>
        </p:spPr>
      </p:cxnSp>
      <p:sp>
        <p:nvSpPr>
          <p:cNvPr id="24" name="TextBox 24"/>
          <p:cNvSpPr txBox="1"/>
          <p:nvPr/>
        </p:nvSpPr>
        <p:spPr>
          <a:xfrm>
            <a:off x="720000" y="5876640"/>
            <a:ext cx="2160000" cy="70560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g1</a:t>
            </a:r>
          </a:p>
        </p:txBody>
      </p:sp>
      <p:sp>
        <p:nvSpPr>
          <p:cNvPr id="25" name="TextBox 25"/>
          <p:cNvSpPr txBox="1"/>
          <p:nvPr/>
        </p:nvSpPr>
        <p:spPr>
          <a:xfrm>
            <a:off x="2880000" y="5876640"/>
            <a:ext cx="4248000" cy="70560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Vaak ook Uo (Engels overall uniformity)
Geeft de totale gelijkmatigheid aan van de verlichtingssterkte op een oppervlak. Dit is het quotiënt van Emin en Ē en wordt onder andere in normen voor de verlichting van werkplekken vereist.</a:t>
            </a:r>
          </a:p>
        </p:txBody>
      </p:sp>
      <p:sp>
        <p:nvSpPr>
          <p:cNvPr id="26" name="TextBox 26"/>
          <p:cNvSpPr txBox="1"/>
          <p:nvPr/>
        </p:nvSpPr>
        <p:spPr>
          <a:xfrm>
            <a:off x="720000" y="6582240"/>
            <a:ext cx="6408000" cy="56448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26" name="Line 26"/>
          <p:cNvCxnSpPr/>
          <p:nvPr/>
        </p:nvCxnSpPr>
        <p:spPr>
          <a:xfrm>
            <a:off x="720000" y="7146720"/>
            <a:ext cx="6408000" cy="0"/>
          </a:xfrm>
          <a:prstGeom prst="line">
            <a:avLst/>
          </a:prstGeom>
          <a:ln w="9144">
            <a:solidFill>
              <a:srgbClr val="000000"/>
            </a:solidFill>
            <a:prstDash val="solid"/>
          </a:ln>
        </p:spPr>
      </p:cxnSp>
      <p:sp>
        <p:nvSpPr>
          <p:cNvPr id="27" name="TextBox 27"/>
          <p:cNvSpPr txBox="1"/>
          <p:nvPr/>
        </p:nvSpPr>
        <p:spPr>
          <a:xfrm>
            <a:off x="720000" y="6582240"/>
            <a:ext cx="2160000" cy="56448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g2</a:t>
            </a:r>
          </a:p>
        </p:txBody>
      </p:sp>
      <p:sp>
        <p:nvSpPr>
          <p:cNvPr id="28" name="TextBox 28"/>
          <p:cNvSpPr txBox="1"/>
          <p:nvPr/>
        </p:nvSpPr>
        <p:spPr>
          <a:xfrm>
            <a:off x="2880000" y="6582240"/>
            <a:ext cx="4248000" cy="56448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Geeft strikt genomen de "ongelijkmatigheid" van de verlichtingssterkte op een oppervlak aan. Dit is het quotiënt van Emin en Emax en is in de regel alleen relevant voor certificering van de noodverlichting conform EN 1838.</a:t>
            </a:r>
          </a:p>
        </p:txBody>
      </p:sp>
      <p:sp>
        <p:nvSpPr>
          <p:cNvPr id="29" name="TextBox 29"/>
          <p:cNvSpPr txBox="1"/>
          <p:nvPr/>
        </p:nvSpPr>
        <p:spPr>
          <a:xfrm>
            <a:off x="720000" y="7434720"/>
            <a:ext cx="6408000" cy="288000"/>
          </a:xfrm>
          <a:prstGeom prst="rect">
            <a:avLst/>
          </a:prstGeom>
          <a:noFill/>
        </p:spPr>
        <p:txBody>
          <a:bodyPr horzOverflow="clip" vertOverflow="clip" lIns="0" tIns="0" rIns="0" bIns="0" wrap="square" rtlCol="0" anchor="t" anchorCtr="0">
            <a:noAutofit/>
          </a:bodyPr>
          <a:lstStyle/>
          <a:p>
            <a:pPr>
              <a:lnSpc>
                <a:spcPct val="94000"/>
              </a:lnSpc>
            </a:pPr>
            <a:r>
              <a:rPr lang="en-US" sz="1131" dirty="0" smtClean="0">
                <a:solidFill>
                  <a:srgbClr val="000000"/>
                </a:solidFill>
                <a:latin typeface="DIALux Report Font Light" pitchFamily="18" charset="0"/>
                <a:cs typeface="DIALux Report Font Light" pitchFamily="18" charset="0"/>
              </a:rPr>
              <a:t>L</a:t>
            </a:r>
          </a:p>
        </p:txBody>
      </p:sp>
      <p:sp>
        <p:nvSpPr>
          <p:cNvPr id="30" name="TextBox 30"/>
          <p:cNvSpPr txBox="1"/>
          <p:nvPr/>
        </p:nvSpPr>
        <p:spPr>
          <a:xfrm>
            <a:off x="720000" y="7722720"/>
            <a:ext cx="6408000" cy="70560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30" name="Line 30"/>
          <p:cNvCxnSpPr/>
          <p:nvPr/>
        </p:nvCxnSpPr>
        <p:spPr>
          <a:xfrm>
            <a:off x="720000" y="8428320"/>
            <a:ext cx="6408000" cy="0"/>
          </a:xfrm>
          <a:prstGeom prst="line">
            <a:avLst/>
          </a:prstGeom>
          <a:ln w="9144">
            <a:solidFill>
              <a:srgbClr val="000000"/>
            </a:solidFill>
            <a:prstDash val="solid"/>
          </a:ln>
        </p:spPr>
      </p:cxnSp>
      <p:sp>
        <p:nvSpPr>
          <p:cNvPr id="31" name="TextBox 31"/>
          <p:cNvSpPr txBox="1"/>
          <p:nvPr/>
        </p:nvSpPr>
        <p:spPr>
          <a:xfrm>
            <a:off x="720000" y="7722720"/>
            <a:ext cx="2160000" cy="70560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LENI</a:t>
            </a:r>
          </a:p>
        </p:txBody>
      </p:sp>
      <p:sp>
        <p:nvSpPr>
          <p:cNvPr id="32" name="TextBox 32"/>
          <p:cNvSpPr txBox="1"/>
          <p:nvPr/>
        </p:nvSpPr>
        <p:spPr>
          <a:xfrm>
            <a:off x="2880000" y="7722720"/>
            <a:ext cx="4248000" cy="70560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(Engels lighting energy numeric indicator)
Numerieke verlichtingsenergieparameter volgens EN 15193
Eenheid: kWh/m² jaar</a:t>
            </a:r>
          </a:p>
        </p:txBody>
      </p:sp>
      <p:sp>
        <p:nvSpPr>
          <p:cNvPr id="33" name="TextBox 33"/>
          <p:cNvSpPr txBox="1"/>
          <p:nvPr/>
        </p:nvSpPr>
        <p:spPr>
          <a:xfrm>
            <a:off x="720000" y="8428320"/>
            <a:ext cx="6408000" cy="423360"/>
          </a:xfrm>
          <a:prstGeom prst="rect">
            <a:avLst/>
          </a:prstGeom>
          <a:noFill/>
        </p:spPr>
        <p:txBody>
          <a:bodyPr horzOverflow="clip" vertOverflow="clip" lIns="0" tIns="0" rIns="0" bIns="0" wrap="none" rtlCol="0" anchor="t" anchorCtr="0">
            <a:noAutofit/>
          </a:bodyPr>
          <a:lstStyle/>
          <a:p>
            <a:pPr>
              <a:lnSpc>
                <a:spcPct val="94000"/>
              </a:lnSpc>
            </a:pPr>
            <a:r>
              <a:rPr lang="en-US" sz="787" dirty="0" smtClean="0">
                <a:solidFill>
                  <a:srgbClr val="000000"/>
                </a:solidFill>
                <a:latin typeface="Arial" pitchFamily="18" charset="0"/>
                <a:cs typeface="Arial" pitchFamily="18" charset="0"/>
              </a:rPr>
              <a:t/>
            </a:r>
          </a:p>
        </p:txBody>
      </p:sp>
      <p:cxnSp>
        <p:nvCxnSpPr>
          <p:cNvPr id="33" name="Line 33"/>
          <p:cNvCxnSpPr/>
          <p:nvPr/>
        </p:nvCxnSpPr>
        <p:spPr>
          <a:xfrm>
            <a:off x="720000" y="8851680"/>
            <a:ext cx="6408000" cy="0"/>
          </a:xfrm>
          <a:prstGeom prst="line">
            <a:avLst/>
          </a:prstGeom>
          <a:ln w="9144">
            <a:solidFill>
              <a:srgbClr val="000000"/>
            </a:solidFill>
            <a:prstDash val="solid"/>
          </a:ln>
        </p:spPr>
      </p:cxnSp>
      <p:sp>
        <p:nvSpPr>
          <p:cNvPr id="34" name="TextBox 34"/>
          <p:cNvSpPr txBox="1"/>
          <p:nvPr/>
        </p:nvSpPr>
        <p:spPr>
          <a:xfrm>
            <a:off x="720000" y="8428320"/>
            <a:ext cx="2160000" cy="423360"/>
          </a:xfrm>
          <a:prstGeom prst="rect">
            <a:avLst/>
          </a:prstGeom>
          <a:noFill/>
        </p:spPr>
        <p:txBody>
          <a:bodyPr horzOverflow="clip" vertOverflow="clip" lIns="45720" tIns="73152" rIns="45720" bIns="54864" wrap="square" rtlCol="0" anchor="t" anchorCtr="0">
            <a:noAutofit/>
          </a:bodyPr>
          <a:lstStyle/>
          <a:p>
            <a:pPr>
              <a:lnSpc>
                <a:spcPct val="94000"/>
              </a:lnSpc>
            </a:pPr>
            <a:r>
              <a:rPr lang="en-US" sz="836" dirty="0" smtClean="0">
                <a:solidFill>
                  <a:srgbClr val="000000"/>
                </a:solidFill>
                <a:latin typeface="DIALux Report Font Regular" pitchFamily="18" charset="0"/>
                <a:cs typeface="DIALux Report Font Regular" pitchFamily="18" charset="0"/>
              </a:rPr>
              <a:t>Lichte ruimtehoogte</a:t>
            </a:r>
          </a:p>
        </p:txBody>
      </p:sp>
      <p:sp>
        <p:nvSpPr>
          <p:cNvPr id="35" name="TextBox 35"/>
          <p:cNvSpPr txBox="1"/>
          <p:nvPr/>
        </p:nvSpPr>
        <p:spPr>
          <a:xfrm>
            <a:off x="2880000" y="8428320"/>
            <a:ext cx="4248000" cy="423360"/>
          </a:xfrm>
          <a:prstGeom prst="rect">
            <a:avLst/>
          </a:prstGeom>
          <a:noFill/>
        </p:spPr>
        <p:txBody>
          <a:bodyPr horzOverflow="clip" vertOverflow="clip" lIns="0" tIns="73152" rIns="45720" bIns="54864" wrap="square" rtlCol="0" anchor="t" anchorCtr="0">
            <a:noAutofit/>
          </a:bodyPr>
          <a:lstStyle/>
          <a:p>
            <a:pPr>
              <a:lnSpc>
                <a:spcPct val="94000"/>
              </a:lnSpc>
            </a:pPr>
            <a:r>
              <a:rPr lang="en-US" sz="836" dirty="0" smtClean="0">
                <a:solidFill>
                  <a:srgbClr val="000000"/>
                </a:solidFill>
                <a:latin typeface="DIALux Report Font Light" pitchFamily="18" charset="0"/>
                <a:cs typeface="DIALux Report Font Light" pitchFamily="18" charset="0"/>
              </a:rPr>
              <a:t>Aanduiding voor de afstand tussen bovenkant vloer en onderkant plafond (in afgewerkte toestand van een ruimte).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PresentationFormat>On-screen Show (4:3)</PresentationFormat>
  <TotalTime>0</TotalTime>
  <Words>0</Words>
  <Paragraphs>0</Paragraphs>
  <Notes>0</Notes>
  <HiddenSlides>0</HiddenSlides>
  <MMClips>0</MMClips>
  <ScaleCrop>false</ScaleCrop>
  <HeadingPairs>
    <vt:vector size="4" baseType="variant">
      <vt:variant>
        <vt:lpstr>Theme</vt:lpstr>
      </vt:variant>
      <vt:variant>
        <vt:i4>13</vt:i4>
      </vt:variant>
      <vt:variant>
        <vt:lpstr>Slide Titles</vt:lpstr>
      </vt:variant>
      <vt:variant>
        <vt:i4>13</vt:i4>
      </vt:variant>
    </vt:vector>
  </HeadingPairs>
  <TitlesOfParts>
    <vt:vector size="14"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Company>Stimulsoft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Stimulsoft Reports</dc:creator>
  <cp:keywords/>
  <dc:description/>
  <cp:lastModifiedBy>Stimulsoft Reports</cp:lastModifiedBy>
  <cp:revision>1</cp:revision>
  <dcterms:created xsi:type="dcterms:W3CDTF">2021-09-27T11:03:27Z</dcterms:created>
  <dcterms:modified xsi:type="dcterms:W3CDTF">2021-09-27T11:03:27Z</dcterms:modified>
</cp:coreProperties>
</file>